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3" r:id="rId6"/>
    <p:sldId id="262" r:id="rId7"/>
    <p:sldId id="264" r:id="rId8"/>
    <p:sldId id="260" r:id="rId9"/>
    <p:sldId id="291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6" r:id="rId32"/>
    <p:sldId id="289" r:id="rId33"/>
  </p:sldIdLst>
  <p:sldSz cx="9144000" cy="5143500" type="screen16x9"/>
  <p:notesSz cx="9144000" cy="51435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4"/>
  </p:normalViewPr>
  <p:slideViewPr>
    <p:cSldViewPr>
      <p:cViewPr varScale="1">
        <p:scale>
          <a:sx n="146" d="100"/>
          <a:sy n="146" d="100"/>
        </p:scale>
        <p:origin x="54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ADEE2-799D-47D7-B019-6C41002CCCFE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9C2A7-7576-4155-9C2E-88F8630549C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70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9C2A7-7576-4155-9C2E-88F8630549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43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?</a:t>
            </a:r>
          </a:p>
          <a:p>
            <a:pPr>
              <a:defRPr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?</a:t>
            </a:r>
          </a:p>
          <a:p>
            <a:pPr>
              <a:defRPr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dimentions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9C2A7-7576-4155-9C2E-88F8630549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54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printable</a:t>
            </a:r>
            <a:r>
              <a:rPr lang="de-DE" dirty="0"/>
              <a:t>?</a:t>
            </a:r>
          </a:p>
          <a:p>
            <a:pPr>
              <a:defRPr/>
            </a:pP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supports</a:t>
            </a:r>
            <a:r>
              <a:rPr lang="de-DE" dirty="0"/>
              <a:t>?</a:t>
            </a:r>
          </a:p>
          <a:p>
            <a:pPr>
              <a:defRPr/>
            </a:pP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refinement</a:t>
            </a:r>
            <a:r>
              <a:rPr lang="de-DE" dirty="0"/>
              <a:t>/</a:t>
            </a:r>
            <a:r>
              <a:rPr lang="de-DE" dirty="0" err="1"/>
              <a:t>rework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printing</a:t>
            </a:r>
            <a:r>
              <a:rPr lang="de-DE" dirty="0"/>
              <a:t>?</a:t>
            </a:r>
          </a:p>
          <a:p>
            <a:pPr>
              <a:defRPr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integrity</a:t>
            </a:r>
            <a:r>
              <a:rPr lang="de-DE" dirty="0"/>
              <a:t>?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9C2A7-7576-4155-9C2E-88F8630549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55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51520" y="1707653"/>
            <a:ext cx="8640960" cy="1368152"/>
          </a:xfrm>
          <a:prstGeom prst="rect">
            <a:avLst/>
          </a:prstGeom>
        </p:spPr>
        <p:txBody>
          <a:bodyPr anchor="ctr"/>
          <a:lstStyle>
            <a:lvl1pPr>
              <a:defRPr sz="4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35496" y="3135620"/>
            <a:ext cx="9073008" cy="1524362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7766365" y="4618101"/>
            <a:ext cx="1198123" cy="471228"/>
          </a:xfrm>
          <a:prstGeom prst="rect">
            <a:avLst/>
          </a:prstGeom>
          <a:noFill/>
        </p:spPr>
      </p:pic>
      <p:sp>
        <p:nvSpPr>
          <p:cNvPr id="7" name="Textfeld 6" descr="Gefördert durch die &quot;Stiftung Innovation in der Hochschullehre&quot;"/>
          <p:cNvSpPr txBox="1"/>
          <p:nvPr userDrawn="1"/>
        </p:nvSpPr>
        <p:spPr bwMode="auto">
          <a:xfrm>
            <a:off x="5983273" y="4753856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i="0">
                <a:solidFill>
                  <a:srgbClr val="565656"/>
                </a:solidFill>
                <a:latin typeface="Poppins"/>
                <a:cs typeface="Poppins"/>
              </a:rPr>
              <a:t>gefördert durch:</a:t>
            </a:r>
            <a:endParaRPr sz="3600" i="0">
              <a:solidFill>
                <a:srgbClr val="565656"/>
              </a:solidFill>
              <a:latin typeface="Poppins"/>
              <a:cs typeface="Poppi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Überschrift +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50825" y="1491630"/>
            <a:ext cx="8642350" cy="32400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>
                <a:solidFill>
                  <a:schemeClr val="tx1"/>
                </a:solidFill>
                <a:latin typeface="Poppins"/>
                <a:cs typeface="Poppins"/>
              </a:defRPr>
            </a:lvl1pPr>
            <a:lvl2pPr marL="800100" indent="-342900">
              <a:lnSpc>
                <a:spcPct val="150000"/>
              </a:lnSpc>
              <a:buClr>
                <a:srgbClr val="7EB733"/>
              </a:buClr>
              <a:buFont typeface="Symbol"/>
              <a:buChar char="-"/>
              <a:defRPr sz="1600">
                <a:solidFill>
                  <a:schemeClr val="tx1"/>
                </a:solidFill>
                <a:latin typeface="Poppins"/>
                <a:cs typeface="Poppins"/>
              </a:defRPr>
            </a:lvl2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	</a:t>
            </a:r>
            <a:endParaRPr/>
          </a:p>
          <a:p>
            <a:pPr lvl="1">
              <a:defRPr/>
            </a:pP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sz="half" idx="12"/>
          </p:nvPr>
        </p:nvSpPr>
        <p:spPr bwMode="auto">
          <a:xfrm>
            <a:off x="251520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4788024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+ Sp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 bwMode="auto">
          <a:xfrm>
            <a:off x="251522" y="1491630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4788024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palte +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251520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rgbClr val="7EB733"/>
              </a:buClr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 bwMode="auto">
          <a:xfrm>
            <a:off x="4788027" y="1493476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 sz="2000"/>
              <a:t>Bild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Überschrift +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0"/>
          </p:nvPr>
        </p:nvSpPr>
        <p:spPr bwMode="auto">
          <a:xfrm>
            <a:off x="251520" y="1491630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6" name="Bildplatzhalter 2"/>
          <p:cNvSpPr>
            <a:spLocks noGrp="1"/>
          </p:cNvSpPr>
          <p:nvPr>
            <p:ph type="pic" idx="11"/>
          </p:nvPr>
        </p:nvSpPr>
        <p:spPr bwMode="auto">
          <a:xfrm>
            <a:off x="4788027" y="1491630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gro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251520" y="1491630"/>
            <a:ext cx="8640960" cy="3240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Poppins"/>
                <a:cs typeface="Poppi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028384" y="4875495"/>
            <a:ext cx="982408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Lucida Sans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504056"/>
          </a:xfrm>
          <a:prstGeom prst="rect">
            <a:avLst/>
          </a:prstGeom>
        </p:spPr>
        <p:txBody>
          <a:bodyPr anchor="ctr"/>
          <a:lstStyle>
            <a:lvl1pPr algn="l">
              <a:defRPr sz="2800" b="0">
                <a:solidFill>
                  <a:srgbClr val="7EB733"/>
                </a:solidFill>
                <a:latin typeface="Poppins"/>
                <a:cs typeface="Poppins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chlu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Außenbereich der Mensa, im Hintergrund der Mathe-Tower, auf dem sich das grüne TU-Logo dreht." title="Campus der TU Dortmund"/>
          <p:cNvPicPr>
            <a:picLocks noChangeAspect="1" noChangeArrowheads="1"/>
          </p:cNvPicPr>
          <p:nvPr userDrawn="1"/>
        </p:nvPicPr>
        <p:blipFill>
          <a:blip r:embed="rId2"/>
          <a:srcRect t="30790" b="7296"/>
          <a:stretch/>
        </p:blipFill>
        <p:spPr bwMode="auto">
          <a:xfrm>
            <a:off x="972344" y="951655"/>
            <a:ext cx="7199312" cy="3343702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 userDrawn="1"/>
        </p:nvPicPr>
        <p:blipFill>
          <a:blip r:embed="rId3"/>
          <a:srcRect r="90380"/>
          <a:stretch/>
        </p:blipFill>
        <p:spPr bwMode="auto">
          <a:xfrm>
            <a:off x="1423511" y="4272166"/>
            <a:ext cx="591654" cy="4151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/>
          <a:srcRect r="90380"/>
          <a:stretch/>
        </p:blipFill>
        <p:spPr bwMode="auto">
          <a:xfrm rot="10800000">
            <a:off x="7143817" y="4316877"/>
            <a:ext cx="591654" cy="4151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feld 3"/>
          <p:cNvSpPr txBox="1"/>
          <p:nvPr userDrawn="1"/>
        </p:nvSpPr>
        <p:spPr bwMode="auto">
          <a:xfrm>
            <a:off x="0" y="429994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2000">
                <a:solidFill>
                  <a:srgbClr val="565656"/>
                </a:solidFill>
                <a:latin typeface="Poppins"/>
                <a:cs typeface="Poppins"/>
              </a:rPr>
              <a:t>www.tu-dortmund.de </a:t>
            </a:r>
            <a:endParaRPr sz="2000">
              <a:solidFill>
                <a:srgbClr val="565656"/>
              </a:solidFill>
              <a:latin typeface="Poppins"/>
              <a:cs typeface="Poppi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65014" y="17826"/>
            <a:ext cx="2850802" cy="784016"/>
          </a:xfrm>
          <a:prstGeom prst="rect">
            <a:avLst/>
          </a:prstGeom>
        </p:spPr>
      </p:pic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0" y="858909"/>
            <a:ext cx="914639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1"/>
          <a:srcRect b="29329"/>
          <a:stretch/>
        </p:blipFill>
        <p:spPr bwMode="auto">
          <a:xfrm>
            <a:off x="7536835" y="171104"/>
            <a:ext cx="563557" cy="5188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1"/>
          <a:srcRect t="70673" b="-6007"/>
          <a:stretch/>
        </p:blipFill>
        <p:spPr bwMode="auto">
          <a:xfrm>
            <a:off x="8172400" y="271703"/>
            <a:ext cx="782092" cy="3600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E3D751C-7A14-5217-998C-66CB2E0B2AA3}"/>
              </a:ext>
            </a:extLst>
          </p:cNvPr>
          <p:cNvSpPr txBox="1"/>
          <p:nvPr userDrawn="1"/>
        </p:nvSpPr>
        <p:spPr bwMode="auto">
          <a:xfrm>
            <a:off x="-26070" y="483572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 BY-SA 4.0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nkercad.com/joinclass/PYLJP2DH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mYTfPfhNE" TargetMode="External"/><Relationship Id="rId4" Type="http://schemas.openxmlformats.org/officeDocument/2006/relationships/hyperlink" Target="https://www.youtube.com/watch?v=TZmYTfPfh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3D-Printing For Beginners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de-DE"/>
              <a:t>Video Demo FDM-Printer</a:t>
            </a:r>
          </a:p>
        </p:txBody>
      </p:sp>
      <p:pic>
        <p:nvPicPr>
          <p:cNvPr id="6" name="timelapse h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691680" y="1485931"/>
            <a:ext cx="576064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3D printing process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Model</a:t>
            </a:r>
            <a:endParaRPr/>
          </a:p>
          <a:p>
            <a:pPr>
              <a:defRPr/>
            </a:pPr>
            <a:r>
              <a:rPr lang="en-GB"/>
              <a:t>Finding a Model that is „Printable“</a:t>
            </a:r>
            <a:endParaRPr/>
          </a:p>
          <a:p>
            <a:pPr>
              <a:defRPr/>
            </a:pPr>
            <a:r>
              <a:rPr lang="en-GB"/>
              <a:t>Editing or Modelling a printable Model(Tinkercad)</a:t>
            </a:r>
            <a:endParaRPr/>
          </a:p>
          <a:p>
            <a:pPr>
              <a:defRPr/>
            </a:pPr>
            <a:r>
              <a:rPr lang="en-GB"/>
              <a:t>Exporting as Mesh</a:t>
            </a:r>
            <a:endParaRPr/>
          </a:p>
          <a:p>
            <a:pPr>
              <a:defRPr/>
            </a:pPr>
            <a:r>
              <a:rPr lang="en-GB"/>
              <a:t>Slice</a:t>
            </a:r>
            <a:endParaRPr/>
          </a:p>
          <a:p>
            <a:pPr>
              <a:defRPr/>
            </a:pPr>
            <a:r>
              <a:rPr lang="en-GB"/>
              <a:t>Slicing and tweaking using a slicer(Ultimaker Cura)</a:t>
            </a:r>
            <a:endParaRPr/>
          </a:p>
          <a:p>
            <a:pPr>
              <a:defRPr/>
            </a:pPr>
            <a:r>
              <a:rPr lang="en-GB"/>
              <a:t>Print</a:t>
            </a:r>
            <a:endParaRPr/>
          </a:p>
          <a:p>
            <a:pPr>
              <a:defRPr/>
            </a:pPr>
            <a:r>
              <a:rPr lang="en-GB"/>
              <a:t>Sending G-code to the printer and printing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Introduction to Tinkercad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Free CAD-software (computer-aided design)</a:t>
            </a:r>
            <a:endParaRPr/>
          </a:p>
          <a:p>
            <a:pPr>
              <a:defRPr/>
            </a:pPr>
            <a:r>
              <a:rPr lang="en-GB"/>
              <a:t>Beginner friendly</a:t>
            </a:r>
            <a:endParaRPr/>
          </a:p>
          <a:p>
            <a:pPr>
              <a:defRPr/>
            </a:pPr>
            <a:r>
              <a:rPr lang="en-GB"/>
              <a:t>Based on primitive shapes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Tinkercad Demo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Join the course via following link:</a:t>
            </a:r>
          </a:p>
          <a:p>
            <a:pPr marL="0" indent="0">
              <a:buNone/>
              <a:defRPr/>
            </a:pPr>
            <a:r>
              <a:rPr lang="de-DE" dirty="0"/>
              <a:t>	</a:t>
            </a:r>
            <a:r>
              <a:rPr lang="de-DE" dirty="0">
                <a:hlinkClick r:id="rId2"/>
              </a:rPr>
              <a:t>https://www.tinkercad.com/joinclass/PYLJP2DHX</a:t>
            </a:r>
            <a:endParaRPr lang="en-GB" dirty="0"/>
          </a:p>
          <a:p>
            <a:pPr>
              <a:defRPr/>
            </a:pP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code</a:t>
            </a:r>
            <a:r>
              <a:rPr lang="de-DE" dirty="0"/>
              <a:t>:</a:t>
            </a:r>
          </a:p>
          <a:p>
            <a:pPr marL="0" indent="0" algn="ctr">
              <a:buNone/>
              <a:defRPr/>
            </a:pPr>
            <a:r>
              <a:rPr lang="de-DE" sz="6000" dirty="0"/>
              <a:t>PYLJP2DHX</a:t>
            </a:r>
            <a:endParaRPr lang="en-GB" sz="6000" dirty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Modelling a keychain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Reviewing the models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Introduction to Ultimaker Cura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Free open source slicer-software</a:t>
            </a:r>
            <a:endParaRPr/>
          </a:p>
          <a:p>
            <a:pPr>
              <a:defRPr/>
            </a:pPr>
            <a:r>
              <a:rPr lang="en-GB"/>
              <a:t>Slices the model into different layers</a:t>
            </a:r>
            <a:endParaRPr/>
          </a:p>
          <a:p>
            <a:pPr>
              <a:defRPr/>
            </a:pPr>
            <a:r>
              <a:rPr lang="en-GB"/>
              <a:t>Generates infill and support structure</a:t>
            </a:r>
            <a:endParaRPr/>
          </a:p>
          <a:p>
            <a:pPr>
              <a:defRPr/>
            </a:pPr>
            <a:r>
              <a:rPr lang="en-GB"/>
              <a:t>Generates G-code for printer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Example Model – Cuddling Owls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Draft			0.3mm 		10% Infill 		~4 Hrs.</a:t>
            </a:r>
            <a:endParaRPr/>
          </a:p>
          <a:p>
            <a:pPr>
              <a:defRPr/>
            </a:pPr>
            <a:r>
              <a:rPr lang="en-GB"/>
              <a:t>Engineering 		0.15mm 		10% Infill		~13 Hrs.</a:t>
            </a:r>
            <a:endParaRPr/>
          </a:p>
          <a:p>
            <a:pPr>
              <a:defRPr/>
            </a:pPr>
            <a:r>
              <a:rPr lang="en-GB"/>
              <a:t>Visual		0.1mm 		10% Infill		~16 Hrs.</a:t>
            </a:r>
            <a:endParaRPr/>
          </a:p>
          <a:p>
            <a:pPr>
              <a:defRPr/>
            </a:pPr>
            <a:r>
              <a:rPr lang="en-GB"/>
              <a:t>Default 		0.06mm 		10% Infill		~23,5 Hrs.</a:t>
            </a:r>
            <a:endParaRPr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Example Model – Cuddling Owls</a:t>
            </a:r>
            <a:endParaRPr/>
          </a:p>
        </p:txBody>
      </p:sp>
      <p:pic>
        <p:nvPicPr>
          <p:cNvPr id="4" name="Bildplatzhalter 5"/>
          <p:cNvPicPr>
            <a:picLocks noGrp="1" noChangeAspect="1"/>
          </p:cNvPicPr>
          <p:nvPr/>
        </p:nvPicPr>
        <p:blipFill>
          <a:blip r:embed="rId2"/>
          <a:srcRect l="7579" r="7578"/>
          <a:stretch/>
        </p:blipFill>
        <p:spPr bwMode="auto">
          <a:xfrm>
            <a:off x="2341022" y="1520927"/>
            <a:ext cx="4029900" cy="3167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Draft 0.3mm | 10% infill | Adhesion | ~ 4 Hrs</a:t>
            </a:r>
            <a:endParaRPr/>
          </a:p>
        </p:txBody>
      </p:sp>
      <p:pic>
        <p:nvPicPr>
          <p:cNvPr id="5" name="Bildplatzhalter 5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6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Workshop overview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Introduction and Expectations</a:t>
            </a:r>
            <a:endParaRPr/>
          </a:p>
          <a:p>
            <a:pPr>
              <a:defRPr/>
            </a:pPr>
            <a:r>
              <a:rPr lang="en-US"/>
              <a:t>Goal of the Workshops</a:t>
            </a:r>
            <a:endParaRPr/>
          </a:p>
          <a:p>
            <a:pPr>
              <a:defRPr/>
            </a:pPr>
            <a:r>
              <a:rPr lang="en-US"/>
              <a:t>Basics of 3D Printing</a:t>
            </a:r>
            <a:endParaRPr/>
          </a:p>
          <a:p>
            <a:pPr>
              <a:defRPr/>
            </a:pPr>
            <a:r>
              <a:rPr lang="en-US"/>
              <a:t>Introduction to Tinkercad</a:t>
            </a:r>
            <a:endParaRPr/>
          </a:p>
          <a:p>
            <a:pPr>
              <a:defRPr/>
            </a:pPr>
            <a:r>
              <a:rPr lang="en-US"/>
              <a:t>3D Modeling</a:t>
            </a:r>
            <a:endParaRPr/>
          </a:p>
          <a:p>
            <a:pPr>
              <a:defRPr/>
            </a:pPr>
            <a:r>
              <a:rPr lang="en-US"/>
              <a:t>Introduction to Ultimaker Cura</a:t>
            </a:r>
            <a:endParaRPr/>
          </a:p>
          <a:p>
            <a:pPr>
              <a:defRPr/>
            </a:pPr>
            <a:r>
              <a:rPr lang="en-US"/>
              <a:t>Print Preparations</a:t>
            </a:r>
          </a:p>
          <a:p>
            <a:pPr>
              <a:defRPr/>
            </a:pPr>
            <a:r>
              <a:rPr lang="en-US"/>
              <a:t>Results and Feedback</a:t>
            </a:r>
            <a:endParaRPr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Engineering 0.15mm | 10% infill | Adhesion ~ 13 Hrs</a:t>
            </a:r>
            <a:endParaRPr/>
          </a:p>
        </p:txBody>
      </p:sp>
      <p:pic>
        <p:nvPicPr>
          <p:cNvPr id="5" name="Bildplatzhalter 10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11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s-ES" sz="2000"/>
              <a:t>Visual 0.1mm | 10% infill| Adhesion ~ 16 Hrs</a:t>
            </a:r>
            <a:endParaRPr lang="en-GB" sz="2000"/>
          </a:p>
        </p:txBody>
      </p:sp>
      <p:pic>
        <p:nvPicPr>
          <p:cNvPr id="5" name="Bildplatzhalter 5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6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sz="2000"/>
              <a:t>Default 0.06 | 10% infill | Adhesion ~ 23,5 Hrs</a:t>
            </a:r>
            <a:endParaRPr/>
          </a:p>
        </p:txBody>
      </p:sp>
      <p:pic>
        <p:nvPicPr>
          <p:cNvPr id="5" name="Bildplatzhalter 5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6"/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7579" r="7578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rcRect l="15540" r="12971"/>
          <a:stretch/>
        </p:blipFill>
        <p:spPr bwMode="auto">
          <a:xfrm>
            <a:off x="107504" y="1639039"/>
            <a:ext cx="2208271" cy="20598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l="11893" r="13512"/>
          <a:stretch/>
        </p:blipFill>
        <p:spPr bwMode="auto">
          <a:xfrm>
            <a:off x="2315775" y="1635646"/>
            <a:ext cx="2304247" cy="20598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rcRect l="14462" r="14051"/>
          <a:stretch/>
        </p:blipFill>
        <p:spPr bwMode="auto">
          <a:xfrm>
            <a:off x="4620022" y="1635646"/>
            <a:ext cx="2208240" cy="205989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rcRect l="13922" r="14590"/>
          <a:stretch/>
        </p:blipFill>
        <p:spPr bwMode="auto">
          <a:xfrm>
            <a:off x="6828261" y="1635646"/>
            <a:ext cx="2208240" cy="20598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rcRect l="14210" r="14301"/>
          <a:stretch/>
        </p:blipFill>
        <p:spPr bwMode="auto">
          <a:xfrm>
            <a:off x="107504" y="1642431"/>
            <a:ext cx="2208271" cy="20598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rcRect l="11103" r="14301"/>
          <a:stretch/>
        </p:blipFill>
        <p:spPr bwMode="auto">
          <a:xfrm>
            <a:off x="2303273" y="1644128"/>
            <a:ext cx="2304247" cy="205989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rcRect l="13209" r="14527"/>
          <a:stretch/>
        </p:blipFill>
        <p:spPr bwMode="auto">
          <a:xfrm>
            <a:off x="4599365" y="1653585"/>
            <a:ext cx="2232248" cy="205989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rcRect l="12540" r="15194"/>
          <a:stretch/>
        </p:blipFill>
        <p:spPr bwMode="auto">
          <a:xfrm>
            <a:off x="6803289" y="1653585"/>
            <a:ext cx="2232248" cy="20598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5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Grid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Grid</a:t>
            </a:r>
            <a:endParaRPr/>
          </a:p>
        </p:txBody>
      </p:sp>
      <p:pic>
        <p:nvPicPr>
          <p:cNvPr id="10" name="Bildplatzhalter 9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11" name="Bildplatzhalter 10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Cubic</a:t>
            </a:r>
            <a:endParaRPr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6" name="Bildplatzhalter 5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Infill Cubic</a:t>
            </a:r>
            <a:endParaRPr/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7579" r="7578"/>
          <a:stretch/>
        </p:blipFill>
        <p:spPr bwMode="auto">
          <a:prstGeom prst="rect">
            <a:avLst/>
          </a:prstGeom>
        </p:spPr>
      </p:pic>
      <p:pic>
        <p:nvPicPr>
          <p:cNvPr id="8" name="Bildplatzhalter 7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7579" r="7578"/>
          <a:stretch/>
        </p:blipFill>
        <p:spPr bwMode="auto">
          <a:xfrm>
            <a:off x="4788027" y="1493476"/>
            <a:ext cx="4104453" cy="322593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Print preparations in Cura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Lets</a:t>
            </a:r>
            <a:r>
              <a:rPr lang="de-DE" dirty="0"/>
              <a:t> slice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print</a:t>
            </a:r>
            <a:r>
              <a:rPr lang="de-DE" dirty="0"/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Goals of the workshop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Understanding of the process of 3D printing</a:t>
            </a:r>
            <a:endParaRPr/>
          </a:p>
          <a:p>
            <a:pPr>
              <a:defRPr/>
            </a:pPr>
            <a:r>
              <a:rPr lang="en-US"/>
              <a:t>Understanding of opportunities and limitations</a:t>
            </a:r>
            <a:endParaRPr/>
          </a:p>
          <a:p>
            <a:pPr>
              <a:defRPr/>
            </a:pPr>
            <a:r>
              <a:rPr lang="en-US"/>
              <a:t>Basic 3D modeling using „Tinkercad“</a:t>
            </a:r>
            <a:endParaRPr/>
          </a:p>
          <a:p>
            <a:pPr>
              <a:defRPr/>
            </a:pPr>
            <a:r>
              <a:rPr lang="en-US"/>
              <a:t>Slicing and refining using „Cura“</a:t>
            </a:r>
            <a:endParaRPr/>
          </a:p>
          <a:p>
            <a:pPr>
              <a:defRPr/>
            </a:pPr>
            <a:r>
              <a:rPr lang="en-US"/>
              <a:t>Printing using Ultimaker S5</a:t>
            </a:r>
            <a:endParaRPr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Recommendations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Printables.com</a:t>
            </a:r>
          </a:p>
          <a:p>
            <a:pPr>
              <a:defRPr/>
            </a:pPr>
            <a:r>
              <a:rPr lang="de-DE" dirty="0"/>
              <a:t>Thingiverse.com</a:t>
            </a:r>
          </a:p>
          <a:p>
            <a:pPr>
              <a:defRPr/>
            </a:pPr>
            <a:r>
              <a:rPr lang="de-DE" dirty="0"/>
              <a:t>Autodesk Fusion 360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Conclusion and Feedback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3D </a:t>
            </a:r>
            <a:r>
              <a:rPr lang="de-DE" dirty="0" err="1"/>
              <a:t>printing</a:t>
            </a:r>
            <a:r>
              <a:rPr lang="de-DE" dirty="0"/>
              <a:t>?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3D printing, also known as additive manufacturing, is a process of creating physical objects from a digital 3D model.</a:t>
            </a:r>
          </a:p>
          <a:p>
            <a:pPr>
              <a:defRPr/>
            </a:pPr>
            <a:r>
              <a:rPr lang="en-GB" dirty="0"/>
              <a:t>It involves building up layers of material, such as plastic, metal, or resin, until the desired shape or structure is formed.</a:t>
            </a:r>
          </a:p>
          <a:p>
            <a:pPr>
              <a:defRPr/>
            </a:pPr>
            <a:r>
              <a:rPr lang="en-GB" dirty="0"/>
              <a:t>3D printing can be used in a variety of industries, from product design and prototyping to aerospace and healthcare, and has the potential to revolutionize the way we manufacture and produce goods.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Possible materials for 3D printing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Plastic</a:t>
            </a:r>
          </a:p>
          <a:p>
            <a:pPr lvl="1">
              <a:defRPr/>
            </a:pPr>
            <a:r>
              <a:rPr lang="de-DE"/>
              <a:t>PLA(Polylactic acid)</a:t>
            </a:r>
            <a:endParaRPr/>
          </a:p>
          <a:p>
            <a:pPr lvl="1">
              <a:defRPr/>
            </a:pPr>
            <a:r>
              <a:rPr lang="de-DE"/>
              <a:t>ABS(Acrylonitrile butadiene styrene)</a:t>
            </a:r>
            <a:endParaRPr/>
          </a:p>
          <a:p>
            <a:pPr lvl="1">
              <a:defRPr/>
            </a:pPr>
            <a:r>
              <a:rPr lang="de-DE"/>
              <a:t>PETG(Polyethylene terephthalate)</a:t>
            </a:r>
          </a:p>
          <a:p>
            <a:pPr>
              <a:defRPr/>
            </a:pPr>
            <a:r>
              <a:rPr lang="de-DE"/>
              <a:t>Resin</a:t>
            </a:r>
          </a:p>
          <a:p>
            <a:pPr>
              <a:defRPr/>
            </a:pPr>
            <a:r>
              <a:rPr lang="de-DE"/>
              <a:t>Ceramic</a:t>
            </a:r>
          </a:p>
          <a:p>
            <a:pPr>
              <a:defRPr/>
            </a:pPr>
            <a:r>
              <a:rPr lang="de-DE"/>
              <a:t>Metal</a:t>
            </a:r>
          </a:p>
          <a:p>
            <a:pPr>
              <a:defRPr/>
            </a:pPr>
            <a:r>
              <a:rPr lang="de-DE"/>
              <a:t>Edibles(chocolate etc.)</a:t>
            </a:r>
            <a:endParaRPr/>
          </a:p>
          <a:p>
            <a:pPr>
              <a:defRPr/>
            </a:pP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48064" y="1491630"/>
            <a:ext cx="3178548" cy="3178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EB5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EB5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Rapid </a:t>
            </a:r>
            <a:r>
              <a:rPr lang="de-DE" dirty="0" err="1"/>
              <a:t>prototyping</a:t>
            </a:r>
            <a:endParaRPr lang="de-DE" dirty="0"/>
          </a:p>
          <a:p>
            <a:pPr>
              <a:defRPr/>
            </a:pPr>
            <a:r>
              <a:rPr lang="de-DE" dirty="0"/>
              <a:t>Automotive </a:t>
            </a:r>
            <a:r>
              <a:rPr lang="de-DE" dirty="0" err="1"/>
              <a:t>industry</a:t>
            </a:r>
            <a:endParaRPr lang="de-DE" dirty="0"/>
          </a:p>
          <a:p>
            <a:pPr>
              <a:defRPr/>
            </a:pPr>
            <a:r>
              <a:rPr lang="de-DE" dirty="0"/>
              <a:t>Aerospace </a:t>
            </a:r>
            <a:r>
              <a:rPr lang="de-DE" dirty="0" err="1"/>
              <a:t>industry</a:t>
            </a:r>
            <a:endParaRPr lang="de-DE" dirty="0"/>
          </a:p>
          <a:p>
            <a:pPr>
              <a:defRPr/>
            </a:pPr>
            <a:r>
              <a:rPr lang="de-DE" dirty="0" err="1"/>
              <a:t>Medicine</a:t>
            </a:r>
            <a:r>
              <a:rPr lang="de-DE" dirty="0"/>
              <a:t> &amp; </a:t>
            </a:r>
            <a:r>
              <a:rPr lang="de-DE" dirty="0" err="1"/>
              <a:t>Healthcare</a:t>
            </a:r>
            <a:endParaRPr lang="de-DE" dirty="0"/>
          </a:p>
          <a:p>
            <a:pPr>
              <a:defRPr/>
            </a:pPr>
            <a:r>
              <a:rPr lang="de-DE" dirty="0"/>
              <a:t>Rehabilitation &amp; </a:t>
            </a:r>
            <a:r>
              <a:rPr lang="de-DE" dirty="0" err="1"/>
              <a:t>Accessibility</a:t>
            </a: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pic>
        <p:nvPicPr>
          <p:cNvPr id="1965938680" name="Bildplatzhalter 1965938679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/>
        </p:blipFill>
        <p:spPr bwMode="auto">
          <a:xfrm>
            <a:off x="4853670" y="1629393"/>
            <a:ext cx="3888428" cy="259228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Use cases of 3D printing</a:t>
            </a:r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58AB35-4921-EA6F-B900-7C1AF729EBB4}"/>
              </a:ext>
            </a:extLst>
          </p:cNvPr>
          <p:cNvSpPr txBox="1"/>
          <p:nvPr/>
        </p:nvSpPr>
        <p:spPr>
          <a:xfrm>
            <a:off x="6484832" y="4190171"/>
            <a:ext cx="2926624" cy="80021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endParaRPr lang="de-DE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3dnatives.com, 25.01.2023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chemanager-online.com, 25.01.2023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wa.de, 25.01.2023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www.trumpf.com, 25.01.2023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40B03D-6961-4EC4-774C-784E37DD8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326" y="1619223"/>
            <a:ext cx="4674154" cy="26591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0728AE-CEE6-B8D9-1EA5-35DE18DEE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952" y="1686762"/>
            <a:ext cx="3635837" cy="25450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CC8957-225C-7D14-C89E-82B0B59AC9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7" r="1013"/>
          <a:stretch/>
        </p:blipFill>
        <p:spPr>
          <a:xfrm>
            <a:off x="4438482" y="1695725"/>
            <a:ext cx="4371492" cy="2459620"/>
          </a:xfrm>
          <a:prstGeom prst="rect">
            <a:avLst/>
          </a:prstGeom>
        </p:spPr>
      </p:pic>
      <p:pic>
        <p:nvPicPr>
          <p:cNvPr id="12" name="Picture 2" descr="Im westfälischen Beckum ist das erste Wohnhaus in Deutschland aus dem 3D-Drucker offiziell eröffnet worden">
            <a:extLst>
              <a:ext uri="{FF2B5EF4-FFF2-40B4-BE49-F238E27FC236}">
                <a16:creationId xmlns:a16="http://schemas.microsoft.com/office/drawing/2014/main" id="{E1E17045-6658-1BA8-921D-1002210AA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r="7788"/>
          <a:stretch/>
        </p:blipFill>
        <p:spPr bwMode="auto">
          <a:xfrm>
            <a:off x="4703288" y="1637713"/>
            <a:ext cx="3766255" cy="25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93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93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Ultimaker S5</a:t>
            </a:r>
            <a:endParaRPr/>
          </a:p>
          <a:p>
            <a:pPr>
              <a:defRPr/>
            </a:pPr>
            <a:r>
              <a:rPr lang="en-GB"/>
              <a:t>Ultimaker 2+ connect</a:t>
            </a:r>
            <a:endParaRPr/>
          </a:p>
          <a:p>
            <a:pPr>
              <a:defRPr/>
            </a:pPr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3D printers in Hylec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88293" y="885810"/>
            <a:ext cx="3104878" cy="40702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9075" y="1585855"/>
            <a:ext cx="2266488" cy="35299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FDM (Fused deposition modelling)</a:t>
            </a:r>
            <a:endParaRPr/>
          </a:p>
          <a:p>
            <a:pPr>
              <a:defRPr/>
            </a:pPr>
            <a:r>
              <a:rPr lang="de-DE"/>
              <a:t>DED (Directed energy deposition)</a:t>
            </a:r>
            <a:endParaRPr/>
          </a:p>
          <a:p>
            <a:pPr>
              <a:defRPr/>
            </a:pPr>
            <a:r>
              <a:rPr lang="de-DE"/>
              <a:t>SLS (Selective laser sintering)</a:t>
            </a:r>
            <a:endParaRPr/>
          </a:p>
          <a:p>
            <a:pPr>
              <a:defRPr/>
            </a:pPr>
            <a:r>
              <a:rPr lang="de-DE"/>
              <a:t>SLA (Stereolithography)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Different 3D printing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FDM 3D </a:t>
            </a:r>
            <a:r>
              <a:rPr lang="de-DE" dirty="0" err="1"/>
              <a:t>Printing</a:t>
            </a:r>
            <a:r>
              <a:rPr lang="de-DE" dirty="0"/>
              <a:t> Animation</a:t>
            </a:r>
            <a:endParaRPr lang="en-GB" dirty="0"/>
          </a:p>
        </p:txBody>
      </p:sp>
      <p:pic>
        <p:nvPicPr>
          <p:cNvPr id="4" name="TZmYTfPfhN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3768" y="1707654"/>
            <a:ext cx="3737944" cy="210259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66322" y="4011910"/>
            <a:ext cx="497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https://www.youtube.com/watch?v=TZmYTfPfhNE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79306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584</Words>
  <Application>Microsoft Macintosh PowerPoint</Application>
  <DocSecurity>0</DocSecurity>
  <PresentationFormat>Bildschirmpräsentation (16:9)</PresentationFormat>
  <Paragraphs>108</Paragraphs>
  <Slides>32</Slides>
  <Notes>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Akkurat</vt:lpstr>
      <vt:lpstr>Arial</vt:lpstr>
      <vt:lpstr>Calibri</vt:lpstr>
      <vt:lpstr>Lucida Sans</vt:lpstr>
      <vt:lpstr>Poppins</vt:lpstr>
      <vt:lpstr>Symbol</vt:lpstr>
      <vt:lpstr>Masterfolie</vt:lpstr>
      <vt:lpstr>3D-Printing For Beginners</vt:lpstr>
      <vt:lpstr>Workshop overview</vt:lpstr>
      <vt:lpstr>Goals of the workshop</vt:lpstr>
      <vt:lpstr>What is 3D printing?</vt:lpstr>
      <vt:lpstr>Possible materials for 3D printing</vt:lpstr>
      <vt:lpstr>Use cases of 3D printing</vt:lpstr>
      <vt:lpstr>3D printers in Hylec</vt:lpstr>
      <vt:lpstr>Different 3D printing processes</vt:lpstr>
      <vt:lpstr>FDM 3D Printing Animation</vt:lpstr>
      <vt:lpstr>Video Demo FDM-Printer</vt:lpstr>
      <vt:lpstr>3D printing process</vt:lpstr>
      <vt:lpstr>Introduction to Tinkercad</vt:lpstr>
      <vt:lpstr>Tinkercad Demo</vt:lpstr>
      <vt:lpstr>Modelling a keychain</vt:lpstr>
      <vt:lpstr>Reviewing the models</vt:lpstr>
      <vt:lpstr>Introduction to Ultimaker Cura</vt:lpstr>
      <vt:lpstr>Example Model – Cuddling Owls</vt:lpstr>
      <vt:lpstr>Example Model – Cuddling Owls</vt:lpstr>
      <vt:lpstr>Draft 0.3mm | 10% infill | Adhesion | ~ 4 Hrs</vt:lpstr>
      <vt:lpstr>Engineering 0.15mm | 10% infill | Adhesion ~ 13 Hrs</vt:lpstr>
      <vt:lpstr>Visual 0.1mm | 10% infill| Adhesion ~ 16 Hrs</vt:lpstr>
      <vt:lpstr>Default 0.06 | 10% infill | Adhesion ~ 23,5 Hrs</vt:lpstr>
      <vt:lpstr>PowerPoint-Präsentation</vt:lpstr>
      <vt:lpstr>PowerPoint-Präsentation</vt:lpstr>
      <vt:lpstr>Infill Grid</vt:lpstr>
      <vt:lpstr>Infill Grid</vt:lpstr>
      <vt:lpstr>Infill Cubic</vt:lpstr>
      <vt:lpstr>Infill Cubic</vt:lpstr>
      <vt:lpstr>Print preparations in Cura</vt:lpstr>
      <vt:lpstr>Recommendations</vt:lpstr>
      <vt:lpstr>Conclusion and Feedback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Schäfer, Sabine</dc:creator>
  <cp:keywords/>
  <dc:description/>
  <cp:lastModifiedBy>Marius Baron</cp:lastModifiedBy>
  <cp:revision>263</cp:revision>
  <dcterms:created xsi:type="dcterms:W3CDTF">2017-06-13T08:51:48Z</dcterms:created>
  <dcterms:modified xsi:type="dcterms:W3CDTF">2025-05-07T06:25:04Z</dcterms:modified>
  <cp:category/>
  <dc:identifier/>
  <cp:contentStatus/>
  <dc:language/>
  <cp:version/>
</cp:coreProperties>
</file>