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8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0" r:id="rId28"/>
    <p:sldId id="281" r:id="rId29"/>
    <p:sldId id="282" r:id="rId30"/>
    <p:sldId id="283" r:id="rId31"/>
    <p:sldId id="284" r:id="rId32"/>
    <p:sldId id="285" r:id="rId33"/>
    <p:sldId id="286" r:id="rId34"/>
    <p:sldId id="287" r:id="rId35"/>
    <p:sldId id="288" r:id="rId36"/>
  </p:sldIdLst>
  <p:sldSz cx="9144000" cy="5143500" type="screen16x9"/>
  <p:notesSz cx="9144000" cy="51435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D0B0F5-6790-CCD4-FF2B-D8D62EFBC21F}">
  <a:tblStyle styleId="{35D0B0F5-6790-CCD4-FF2B-D8D62EFBC21F}"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p:cViewPr varScale="1">
        <p:scale>
          <a:sx n="153" d="100"/>
          <a:sy n="153" d="100"/>
        </p:scale>
        <p:origin x="34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2571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180013" y="0"/>
            <a:ext cx="3962400" cy="257175"/>
          </a:xfrm>
          <a:prstGeom prst="rect">
            <a:avLst/>
          </a:prstGeom>
        </p:spPr>
        <p:txBody>
          <a:bodyPr vert="horz" lIns="91440" tIns="45720" rIns="91440" bIns="45720" rtlCol="0"/>
          <a:lstStyle>
            <a:lvl1pPr algn="r">
              <a:defRPr sz="1200"/>
            </a:lvl1pPr>
          </a:lstStyle>
          <a:p>
            <a:pPr>
              <a:defRPr/>
            </a:pPr>
            <a:fld id="{FA48A051-0A24-4092-903F-D790CC65B69C}" type="datetimeFigureOut">
              <a:rPr lang="de-DE"/>
              <a:t>19.12.24</a:t>
            </a:fld>
            <a:endParaRPr lang="de-DE"/>
          </a:p>
        </p:txBody>
      </p:sp>
      <p:sp>
        <p:nvSpPr>
          <p:cNvPr id="4" name="Folienbildplatzhalter 3"/>
          <p:cNvSpPr>
            <a:spLocks noGrp="1" noRot="1" noChangeAspect="1"/>
          </p:cNvSpPr>
          <p:nvPr>
            <p:ph type="sldImg" idx="2"/>
          </p:nvPr>
        </p:nvSpPr>
        <p:spPr bwMode="auto">
          <a:xfrm>
            <a:off x="3028950" y="642938"/>
            <a:ext cx="3086100" cy="17367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14400" y="2474913"/>
            <a:ext cx="7315200" cy="20256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4886325"/>
            <a:ext cx="3962400" cy="25717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180013" y="4886325"/>
            <a:ext cx="3962400" cy="257175"/>
          </a:xfrm>
          <a:prstGeom prst="rect">
            <a:avLst/>
          </a:prstGeom>
        </p:spPr>
        <p:txBody>
          <a:bodyPr vert="horz" lIns="91440" tIns="45720" rIns="91440" bIns="45720" rtlCol="0" anchor="b"/>
          <a:lstStyle>
            <a:lvl1pPr algn="r">
              <a:defRPr sz="1200"/>
            </a:lvl1pPr>
          </a:lstStyle>
          <a:p>
            <a:pPr>
              <a:defRPr/>
            </a:pPr>
            <a:fld id="{DF95A586-CBB6-4A6D-9411-B1355257C38F}"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lor.adobe.com/de/create/color-whee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lor.adobe.com/de/create/color-whe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Noch nicht sicher ob Folie so bleibt; Warum vielleicht eher weg</a:t>
            </a:r>
            <a:endParaRPr/>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0" i="0">
                <a:solidFill>
                  <a:srgbClr val="323232"/>
                </a:solidFill>
                <a:latin typeface="adobe-clean"/>
              </a:rPr>
              <a:t>Ein Kreis besteht in diesem System zum Beispiel aus den Koordinaten des Kreismittelpunktes, seinem Durchmesser und der </a:t>
            </a:r>
            <a:r>
              <a:rPr lang="de-DE" b="0" i="0" u="sng" strike="noStrike">
                <a:solidFill>
                  <a:srgbClr val="1473E6"/>
                </a:solidFill>
                <a:latin typeface="adobe-clean"/>
                <a:hlinkClick r:id="rId3" tooltip="https://color.adobe.com/de/create/color-wheel"/>
              </a:rPr>
              <a:t>Farbe</a:t>
            </a:r>
            <a:r>
              <a:rPr lang="de-DE" b="0" i="0">
                <a:solidFill>
                  <a:srgbClr val="323232"/>
                </a:solidFill>
                <a:latin typeface="adobe-clean"/>
              </a:rPr>
              <a:t>. </a:t>
            </a: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0" i="0">
                <a:solidFill>
                  <a:srgbClr val="323232"/>
                </a:solidFill>
                <a:latin typeface="adobe-clean"/>
              </a:rPr>
              <a:t>Ein Kreis besteht in diesem System zum Beispiel aus den Koordinaten des Kreismittelpunktes, seinem Durchmesser und der </a:t>
            </a:r>
            <a:r>
              <a:rPr lang="de-DE" b="0" i="0" u="sng" strike="noStrike">
                <a:solidFill>
                  <a:srgbClr val="1473E6"/>
                </a:solidFill>
                <a:latin typeface="adobe-clean"/>
                <a:hlinkClick r:id="rId3" tooltip="https://color.adobe.com/de/create/color-wheel"/>
              </a:rPr>
              <a:t>Farbe</a:t>
            </a:r>
            <a:r>
              <a:rPr lang="de-DE" b="0" i="0">
                <a:solidFill>
                  <a:srgbClr val="323232"/>
                </a:solidFill>
                <a:latin typeface="adobe-clean"/>
              </a:rPr>
              <a:t>. </a:t>
            </a: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Klar kommunizieren, dass nach den 40 min eine Reflexion kommt, danach nochmal kurz Zeit dran zu arbeiten falls notwendig</a:t>
            </a:r>
            <a:endParaRPr/>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Gut Wäre maximal 5 min PP bei 12 Leuten kommt man dann schon auf ne Stunde  im Pretest schauen wie lange es dauert </a:t>
            </a:r>
            <a:endParaRPr/>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20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FF0000"/>
                </a:solidFill>
              </a:rPr>
              <a:t>Hier stellt sich nach wie vor die Frage, wie es realisiert werden soll</a:t>
            </a:r>
            <a:endParaRPr lang="de-DE"/>
          </a:p>
          <a:p>
            <a:pPr marL="285750" indent="-285750">
              <a:buFontTx/>
              <a:buChar char="-"/>
              <a:defRPr/>
            </a:pPr>
            <a:r>
              <a:rPr lang="de-DE" sz="1200">
                <a:solidFill>
                  <a:srgbClr val="FF0000"/>
                </a:solidFill>
              </a:rPr>
              <a:t>2 Gruppen zu je 3 pro Cutter</a:t>
            </a:r>
            <a:endParaRPr lang="de-DE"/>
          </a:p>
          <a:p>
            <a:pPr marL="285750" indent="-285750">
              <a:buFontTx/>
              <a:buChar char="-"/>
              <a:defRPr/>
            </a:pPr>
            <a:r>
              <a:rPr lang="de-DE" sz="1200">
                <a:solidFill>
                  <a:srgbClr val="FF0000"/>
                </a:solidFill>
              </a:rPr>
              <a:t>Für bestmöglichen Lernerfolg sollte jeder das Procedere durchlaufen  Laserkopf ausrichten</a:t>
            </a:r>
            <a:endParaRPr lang="de-DE"/>
          </a:p>
          <a:p>
            <a:pPr marL="285750" indent="-285750">
              <a:buFontTx/>
              <a:buChar char="-"/>
              <a:defRPr/>
            </a:pPr>
            <a:r>
              <a:rPr lang="de-DE" sz="1200">
                <a:solidFill>
                  <a:srgbClr val="FF0000"/>
                </a:solidFill>
              </a:rPr>
              <a:t>Falls unterschiedliches Material da ist(stärken) bereitet man das Material für jeden vor quadtrat mit 11*11 cm und mischt die für die 3  jeder bekommt ein Material mit andere Höhe  so muss jeder das neu einstellen</a:t>
            </a:r>
            <a:endParaRPr lang="de-DE"/>
          </a:p>
          <a:p>
            <a:pPr marL="285750" indent="-285750">
              <a:buFontTx/>
              <a:buChar char="-"/>
              <a:defRPr/>
            </a:pPr>
            <a:r>
              <a:rPr lang="de-DE" sz="1200">
                <a:solidFill>
                  <a:srgbClr val="FF0000"/>
                </a:solidFill>
              </a:rPr>
              <a:t>Setzt aber nacheinander Arbeiten vorraus  Zeit?</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25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l">
              <a:defRPr/>
            </a:pPr>
            <a:r>
              <a:rPr lang="de-DE" b="0" i="0">
                <a:solidFill>
                  <a:srgbClr val="52565A"/>
                </a:solidFill>
                <a:latin typeface="Open Sans"/>
              </a:rPr>
              <a:t>Im Gegensatz zu SVG’s unterstützen DXF’s nur </a:t>
            </a:r>
            <a:r>
              <a:rPr lang="de-DE" b="0" i="1">
                <a:solidFill>
                  <a:srgbClr val="52565A"/>
                </a:solidFill>
                <a:latin typeface="Open Sans"/>
              </a:rPr>
              <a:t>begrenzt Kurven</a:t>
            </a:r>
            <a:r>
              <a:rPr lang="de-DE" b="0" i="0">
                <a:solidFill>
                  <a:srgbClr val="52565A"/>
                </a:solidFill>
                <a:latin typeface="Open Sans"/>
              </a:rPr>
              <a:t>, sodass diese ggf. durch unzählige kurze Streckenabschnitte mit entsprechend vielen Punkten überbrückt werden müssen und zu langen Ladezeiten und einen längeren Plottvorgang mit schlechterem Endergebnis führen. Je komplexer das Motiv ausfällt, umso gravierender ist der Qualitätsunterschied der Pfade zwischen DXF und SVG!</a:t>
            </a:r>
            <a:endParaRPr/>
          </a:p>
          <a:p>
            <a:pPr algn="l">
              <a:defRPr/>
            </a:pPr>
            <a:r>
              <a:rPr lang="de-DE" b="0" i="0">
                <a:solidFill>
                  <a:srgbClr val="52565A"/>
                </a:solidFill>
                <a:latin typeface="Open Sans"/>
              </a:rPr>
              <a:t>Auch Füllfarben, Verknüpfungen und Gruppierungen und eingebettete Pixelgrafiken sind nicht möglich. Nach dem Öffnen einer DXF liegt dir also erst einmal ein unübersichtliches, loses Linengewirr zu Füßen, dass von dir aufbereitet werden muss. Hier schonen Dateien guter Anbieter unbedingt deine Nerven.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32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251520" y="1707653"/>
            <a:ext cx="8640960" cy="1368152"/>
          </a:xfrm>
          <a:prstGeom prst="rect">
            <a:avLst/>
          </a:prstGeom>
        </p:spPr>
        <p:txBody>
          <a:bodyPr/>
          <a:lstStyle>
            <a:lvl1pPr>
              <a:defRPr sz="4000" b="1">
                <a:solidFill>
                  <a:srgbClr val="565656"/>
                </a:solidFill>
                <a:latin typeface="Lucida Sans"/>
                <a:cs typeface="Arial"/>
              </a:defRPr>
            </a:lvl1pPr>
          </a:lstStyle>
          <a:p>
            <a:pPr>
              <a:defRPr/>
            </a:pPr>
            <a:r>
              <a:rPr lang="de-DE"/>
              <a:t>Titel der Präsentation</a:t>
            </a:r>
            <a:endParaRPr/>
          </a:p>
        </p:txBody>
      </p:sp>
      <p:pic>
        <p:nvPicPr>
          <p:cNvPr id="1027" name="Picture 3"/>
          <p:cNvPicPr>
            <a:picLocks noChangeAspect="1" noChangeArrowheads="1"/>
          </p:cNvPicPr>
          <p:nvPr userDrawn="1"/>
        </p:nvPicPr>
        <p:blipFill>
          <a:blip r:embed="rId2"/>
          <a:stretch/>
        </p:blipFill>
        <p:spPr bwMode="auto">
          <a:xfrm>
            <a:off x="35496" y="3135620"/>
            <a:ext cx="9073008" cy="1524362"/>
          </a:xfrm>
          <a:prstGeom prst="rect">
            <a:avLst/>
          </a:prstGeom>
          <a:noFill/>
        </p:spPr>
      </p:pic>
      <p:pic>
        <p:nvPicPr>
          <p:cNvPr id="6" name="Picture 6"/>
          <p:cNvPicPr>
            <a:picLocks noChangeAspect="1" noChangeArrowheads="1"/>
          </p:cNvPicPr>
          <p:nvPr userDrawn="1"/>
        </p:nvPicPr>
        <p:blipFill>
          <a:blip r:embed="rId3"/>
          <a:stretch/>
        </p:blipFill>
        <p:spPr bwMode="auto">
          <a:xfrm>
            <a:off x="7694357" y="4639041"/>
            <a:ext cx="1198123" cy="471228"/>
          </a:xfrm>
          <a:prstGeom prst="rect">
            <a:avLst/>
          </a:prstGeom>
          <a:noFill/>
        </p:spPr>
      </p:pic>
      <p:sp>
        <p:nvSpPr>
          <p:cNvPr id="7" name="Textfeld 6" descr="Gefördert durch die &quot;Stiftung Innovation in der Hochschullehre&quot;"/>
          <p:cNvSpPr txBox="1"/>
          <p:nvPr userDrawn="1"/>
        </p:nvSpPr>
        <p:spPr bwMode="auto">
          <a:xfrm>
            <a:off x="6288204" y="4736156"/>
            <a:ext cx="1406153" cy="276999"/>
          </a:xfrm>
          <a:prstGeom prst="rect">
            <a:avLst/>
          </a:prstGeom>
          <a:noFill/>
        </p:spPr>
        <p:txBody>
          <a:bodyPr wrap="none" rtlCol="0">
            <a:spAutoFit/>
          </a:bodyPr>
          <a:lstStyle/>
          <a:p>
            <a:pPr>
              <a:defRPr/>
            </a:pPr>
            <a:r>
              <a:rPr lang="de-DE" sz="1200" i="0" dirty="0">
                <a:solidFill>
                  <a:srgbClr val="565656"/>
                </a:solidFill>
                <a:latin typeface="Lucida Sans"/>
                <a:cs typeface="Arial"/>
              </a:rPr>
              <a:t>gefördert durch:</a:t>
            </a:r>
            <a:endParaRPr sz="2800" i="0" dirty="0">
              <a:solidFill>
                <a:srgbClr val="565656"/>
              </a:solidFill>
              <a:latin typeface="Lucida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Überschrift +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915566"/>
            <a:ext cx="8640960" cy="504056"/>
          </a:xfrm>
          <a:prstGeom prst="rect">
            <a:avLst/>
          </a:prstGeom>
        </p:spPr>
        <p:txBody>
          <a:bodyPr/>
          <a:lstStyle>
            <a:lvl1pPr algn="l">
              <a:defRPr sz="2400" b="1">
                <a:solidFill>
                  <a:srgbClr val="577914"/>
                </a:solidFill>
                <a:latin typeface="Lucida Sans"/>
                <a:cs typeface="Arial"/>
              </a:defRPr>
            </a:lvl1pPr>
          </a:lstStyle>
          <a:p>
            <a:pPr>
              <a:defRPr/>
            </a:pPr>
            <a:r>
              <a:rPr lang="de-DE"/>
              <a:t>Titel</a:t>
            </a:r>
            <a:endParaRPr/>
          </a:p>
        </p:txBody>
      </p:sp>
      <p:sp>
        <p:nvSpPr>
          <p:cNvPr id="4" name="Textplatzhalter 3"/>
          <p:cNvSpPr>
            <a:spLocks noGrp="1"/>
          </p:cNvSpPr>
          <p:nvPr>
            <p:ph type="body" sz="quarter" idx="10" hasCustomPrompt="1"/>
          </p:nvPr>
        </p:nvSpPr>
        <p:spPr bwMode="auto">
          <a:xfrm>
            <a:off x="250825" y="1491630"/>
            <a:ext cx="8642350" cy="3240087"/>
          </a:xfrm>
          <a:prstGeom prst="rect">
            <a:avLst/>
          </a:prstGeom>
        </p:spPr>
        <p:txBody>
          <a:bodyPr/>
          <a:lstStyle>
            <a:lvl1pPr>
              <a:lnSpc>
                <a:spcPct val="150000"/>
              </a:lnSpc>
              <a:buClr>
                <a:srgbClr val="577915"/>
              </a:buClr>
              <a:defRPr sz="2000">
                <a:solidFill>
                  <a:schemeClr val="tx1"/>
                </a:solidFill>
                <a:latin typeface="Lucida Sans"/>
                <a:cs typeface="Arial"/>
              </a:defRPr>
            </a:lvl1pPr>
            <a:lvl2pPr marL="742950" indent="-285750">
              <a:lnSpc>
                <a:spcPct val="150000"/>
              </a:lnSpc>
              <a:buClr>
                <a:srgbClr val="577914"/>
              </a:buClr>
              <a:buFont typeface="Symbol"/>
              <a:buChar char="-"/>
              <a:defRPr sz="2000">
                <a:solidFill>
                  <a:schemeClr val="tx1"/>
                </a:solidFill>
                <a:latin typeface="Lucida Sans"/>
              </a:defRPr>
            </a:lvl2pPr>
          </a:lstStyle>
          <a:p>
            <a:pPr lvl="0">
              <a:defRPr/>
            </a:pPr>
            <a:r>
              <a:rPr lang="de-DE"/>
              <a:t>Textmasterformat bearbeiten</a:t>
            </a:r>
            <a:endParaRPr/>
          </a:p>
          <a:p>
            <a:pPr lvl="1">
              <a:defRPr/>
            </a:pPr>
            <a:r>
              <a:rPr lang="de-DE"/>
              <a:t>	</a:t>
            </a:r>
            <a:endParaRPr/>
          </a:p>
          <a:p>
            <a:pPr lvl="1">
              <a:defRPr/>
            </a:pPr>
            <a:endParaRPr/>
          </a:p>
        </p:txBody>
      </p:sp>
      <p:sp>
        <p:nvSpPr>
          <p:cNvPr id="6" name="Foliennummernplatzhalter 5"/>
          <p:cNvSpPr>
            <a:spLocks noGrp="1"/>
          </p:cNvSpPr>
          <p:nvPr>
            <p:ph type="sldNum" sz="quarter" idx="4"/>
          </p:nvPr>
        </p:nvSpPr>
        <p:spPr bwMode="auto">
          <a:xfrm>
            <a:off x="0" y="4875495"/>
            <a:ext cx="982408" cy="209938"/>
          </a:xfrm>
          <a:prstGeom prst="rect">
            <a:avLst/>
          </a:prstGeom>
        </p:spPr>
        <p:txBody>
          <a:bodyPr vert="horz" lIns="91440" tIns="45720" rIns="91440" bIns="45720" rtlCol="0" anchor="ctr"/>
          <a:lstStyle>
            <a:lvl1pPr algn="l">
              <a:defRPr sz="1600">
                <a:solidFill>
                  <a:srgbClr val="565656"/>
                </a:solidFill>
                <a:latin typeface="Lucida Sans"/>
                <a:cs typeface="Arial"/>
              </a:defRPr>
            </a:lvl1pPr>
          </a:lstStyle>
          <a:p>
            <a:pPr>
              <a:defRPr/>
            </a:pP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 Spalten">
    <p:spTree>
      <p:nvGrpSpPr>
        <p:cNvPr id="1" name=""/>
        <p:cNvGrpSpPr/>
        <p:nvPr/>
      </p:nvGrpSpPr>
      <p:grpSpPr bwMode="auto">
        <a:xfrm>
          <a:off x="0" y="0"/>
          <a:ext cx="0" cy="0"/>
          <a:chOff x="0" y="0"/>
          <a:chExt cx="0" cy="0"/>
        </a:xfrm>
      </p:grpSpPr>
      <p:sp>
        <p:nvSpPr>
          <p:cNvPr id="10" name="Inhaltsplatzhalter 2"/>
          <p:cNvSpPr>
            <a:spLocks noGrp="1"/>
          </p:cNvSpPr>
          <p:nvPr>
            <p:ph sz="half" idx="12"/>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ild + Spalte">
    <p:spTree>
      <p:nvGrpSpPr>
        <p:cNvPr id="1" name=""/>
        <p:cNvGrpSpPr/>
        <p:nvPr/>
      </p:nvGrpSpPr>
      <p:grpSpPr bwMode="auto">
        <a:xfrm>
          <a:off x="0" y="0"/>
          <a:ext cx="0" cy="0"/>
          <a:chOff x="0" y="0"/>
          <a:chExt cx="0" cy="0"/>
        </a:xfrm>
      </p:grpSpPr>
      <p:sp>
        <p:nvSpPr>
          <p:cNvPr id="7" name="Bildplatzhalter 2"/>
          <p:cNvSpPr>
            <a:spLocks noGrp="1"/>
          </p:cNvSpPr>
          <p:nvPr>
            <p:ph type="pic" idx="1"/>
          </p:nvPr>
        </p:nvSpPr>
        <p:spPr bwMode="auto">
          <a:xfrm>
            <a:off x="251522"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10"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Spalte + Bild">
    <p:spTree>
      <p:nvGrpSpPr>
        <p:cNvPr id="1" name=""/>
        <p:cNvGrpSpPr/>
        <p:nvPr/>
      </p:nvGrpSpPr>
      <p:grpSpPr bwMode="auto">
        <a:xfrm>
          <a:off x="0" y="0"/>
          <a:ext cx="0" cy="0"/>
          <a:chOff x="0" y="0"/>
          <a:chExt cx="0" cy="0"/>
        </a:xfrm>
      </p:grpSpPr>
      <p:sp>
        <p:nvSpPr>
          <p:cNvPr id="8" name="Inhaltsplatzhalter 2"/>
          <p:cNvSpPr>
            <a:spLocks noGrp="1"/>
          </p:cNvSpPr>
          <p:nvPr>
            <p:ph sz="half" idx="11"/>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7"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18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t>Bild</a:t>
            </a:r>
            <a:endParaRPr lang="de-DE"/>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Überschrift + 2 Bilder">
    <p:spTree>
      <p:nvGrpSpPr>
        <p:cNvPr id="1" name=""/>
        <p:cNvGrpSpPr/>
        <p:nvPr/>
      </p:nvGrpSpPr>
      <p:grpSpPr bwMode="auto">
        <a:xfrm>
          <a:off x="0" y="0"/>
          <a:ext cx="0" cy="0"/>
          <a:chOff x="0" y="0"/>
          <a:chExt cx="0" cy="0"/>
        </a:xfrm>
      </p:grpSpPr>
      <p:sp>
        <p:nvSpPr>
          <p:cNvPr id="10" name="Bildplatzhalter 2"/>
          <p:cNvSpPr>
            <a:spLocks noGrp="1"/>
          </p:cNvSpPr>
          <p:nvPr>
            <p:ph type="pic" idx="10"/>
          </p:nvPr>
        </p:nvSpPr>
        <p:spPr bwMode="auto">
          <a:xfrm>
            <a:off x="251520"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9"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latin typeface="Lucida Sans"/>
                <a:cs typeface="Arial"/>
              </a:rPr>
              <a:t>Bild</a:t>
            </a:r>
            <a:endParaRPr lang="de-DE"/>
          </a:p>
        </p:txBody>
      </p:sp>
      <p:sp>
        <p:nvSpPr>
          <p:cNvPr id="8"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ld groß">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251520" y="1491630"/>
            <a:ext cx="8640960" cy="3240360"/>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7"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8"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chluss">
    <p:spTree>
      <p:nvGrpSpPr>
        <p:cNvPr id="1" name=""/>
        <p:cNvGrpSpPr/>
        <p:nvPr/>
      </p:nvGrpSpPr>
      <p:grpSpPr bwMode="auto">
        <a:xfrm>
          <a:off x="0" y="0"/>
          <a:ext cx="0" cy="0"/>
          <a:chOff x="0" y="0"/>
          <a:chExt cx="0" cy="0"/>
        </a:xfrm>
      </p:grpSpPr>
      <p:pic>
        <p:nvPicPr>
          <p:cNvPr id="1026" name="Picture 2" descr="Außenbereich der Mensa, im Hintergrund der Mathe-Tower, auf dem sich das grüne TU-Logo dreht." title="Campus der TU Dortmund"/>
          <p:cNvPicPr>
            <a:picLocks noChangeAspect="1" noChangeArrowheads="1"/>
          </p:cNvPicPr>
          <p:nvPr userDrawn="1"/>
        </p:nvPicPr>
        <p:blipFill>
          <a:blip r:embed="rId2"/>
          <a:srcRect t="30790" b="7296"/>
          <a:stretch/>
        </p:blipFill>
        <p:spPr bwMode="auto">
          <a:xfrm>
            <a:off x="972344" y="951655"/>
            <a:ext cx="7199312" cy="3343702"/>
          </a:xfrm>
          <a:prstGeom prst="rect">
            <a:avLst/>
          </a:prstGeom>
          <a:noFill/>
        </p:spPr>
      </p:pic>
      <p:pic>
        <p:nvPicPr>
          <p:cNvPr id="5" name="Picture 11"/>
          <p:cNvPicPr>
            <a:picLocks noChangeAspect="1" noChangeArrowheads="1"/>
          </p:cNvPicPr>
          <p:nvPr userDrawn="1"/>
        </p:nvPicPr>
        <p:blipFill>
          <a:blip r:embed="rId3"/>
          <a:srcRect r="90380"/>
          <a:stretch/>
        </p:blipFill>
        <p:spPr bwMode="auto">
          <a:xfrm>
            <a:off x="1423511" y="4272166"/>
            <a:ext cx="591654" cy="415112"/>
          </a:xfrm>
          <a:prstGeom prst="rect">
            <a:avLst/>
          </a:prstGeom>
          <a:noFill/>
          <a:ln>
            <a:noFill/>
          </a:ln>
          <a:effectLst/>
        </p:spPr>
      </p:pic>
      <p:pic>
        <p:nvPicPr>
          <p:cNvPr id="6" name="Picture 11"/>
          <p:cNvPicPr>
            <a:picLocks noChangeAspect="1" noChangeArrowheads="1"/>
          </p:cNvPicPr>
          <p:nvPr userDrawn="1"/>
        </p:nvPicPr>
        <p:blipFill>
          <a:blip r:embed="rId3"/>
          <a:srcRect r="90380"/>
          <a:stretch/>
        </p:blipFill>
        <p:spPr bwMode="auto">
          <a:xfrm rot="10800000">
            <a:off x="7143817" y="4316877"/>
            <a:ext cx="591654" cy="415112"/>
          </a:xfrm>
          <a:prstGeom prst="rect">
            <a:avLst/>
          </a:prstGeom>
          <a:noFill/>
          <a:ln>
            <a:noFill/>
          </a:ln>
          <a:effectLst/>
        </p:spPr>
      </p:pic>
      <p:sp>
        <p:nvSpPr>
          <p:cNvPr id="4" name="Textfeld 3"/>
          <p:cNvSpPr txBox="1"/>
          <p:nvPr userDrawn="1"/>
        </p:nvSpPr>
        <p:spPr bwMode="auto">
          <a:xfrm>
            <a:off x="0" y="4299942"/>
            <a:ext cx="9144000" cy="400110"/>
          </a:xfrm>
          <a:prstGeom prst="rect">
            <a:avLst/>
          </a:prstGeom>
          <a:noFill/>
        </p:spPr>
        <p:txBody>
          <a:bodyPr wrap="square" rtlCol="0">
            <a:spAutoFit/>
          </a:bodyPr>
          <a:lstStyle/>
          <a:p>
            <a:pPr algn="ctr">
              <a:defRPr/>
            </a:pPr>
            <a:r>
              <a:rPr lang="de-DE" sz="2000">
                <a:solidFill>
                  <a:srgbClr val="565656"/>
                </a:solidFill>
                <a:latin typeface="Lucida Sans"/>
                <a:cs typeface="Arial"/>
              </a:rPr>
              <a:t>www.tu-dortmund.de </a:t>
            </a:r>
            <a:endParaRPr sz="2000">
              <a:solidFill>
                <a:srgbClr val="565656"/>
              </a:solidFill>
              <a:latin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10"/>
          <a:stretch/>
        </p:blipFill>
        <p:spPr bwMode="auto">
          <a:xfrm>
            <a:off x="65014" y="17826"/>
            <a:ext cx="2850802" cy="784016"/>
          </a:xfrm>
          <a:prstGeom prst="rect">
            <a:avLst/>
          </a:prstGeom>
        </p:spPr>
      </p:pic>
      <p:cxnSp>
        <p:nvCxnSpPr>
          <p:cNvPr id="9" name="Gerade Verbindung 8"/>
          <p:cNvCxnSpPr>
            <a:cxnSpLocks/>
          </p:cNvCxnSpPr>
          <p:nvPr userDrawn="1"/>
        </p:nvCxnSpPr>
        <p:spPr bwMode="auto">
          <a:xfrm>
            <a:off x="-2390" y="810102"/>
            <a:ext cx="9146390"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Grafik 3"/>
          <p:cNvPicPr>
            <a:picLocks noChangeAspect="1"/>
          </p:cNvPicPr>
          <p:nvPr userDrawn="1"/>
        </p:nvPicPr>
        <p:blipFill>
          <a:blip r:embed="rId11"/>
          <a:srcRect b="29329"/>
          <a:stretch/>
        </p:blipFill>
        <p:spPr bwMode="auto">
          <a:xfrm>
            <a:off x="7536835" y="171104"/>
            <a:ext cx="563557" cy="518872"/>
          </a:xfrm>
          <a:prstGeom prst="rect">
            <a:avLst/>
          </a:prstGeom>
        </p:spPr>
      </p:pic>
      <p:pic>
        <p:nvPicPr>
          <p:cNvPr id="8" name="Grafik 7"/>
          <p:cNvPicPr>
            <a:picLocks noChangeAspect="1"/>
          </p:cNvPicPr>
          <p:nvPr userDrawn="1"/>
        </p:nvPicPr>
        <p:blipFill>
          <a:blip r:embed="rId11"/>
          <a:srcRect t="70673" b="-6007"/>
          <a:stretch/>
        </p:blipFill>
        <p:spPr bwMode="auto">
          <a:xfrm>
            <a:off x="8172400" y="271703"/>
            <a:ext cx="782092" cy="360035"/>
          </a:xfrm>
          <a:prstGeom prst="rect">
            <a:avLst/>
          </a:prstGeom>
        </p:spPr>
      </p:pic>
      <p:sp>
        <p:nvSpPr>
          <p:cNvPr id="2" name="Textfeld 1">
            <a:extLst>
              <a:ext uri="{FF2B5EF4-FFF2-40B4-BE49-F238E27FC236}">
                <a16:creationId xmlns:a16="http://schemas.microsoft.com/office/drawing/2014/main" id="{005C23A7-03C2-8FA0-D03D-E5DFECDBA0C1}"/>
              </a:ext>
            </a:extLst>
          </p:cNvPr>
          <p:cNvSpPr txBox="1"/>
          <p:nvPr userDrawn="1"/>
        </p:nvSpPr>
        <p:spPr bwMode="auto">
          <a:xfrm>
            <a:off x="-2390" y="4817897"/>
            <a:ext cx="1368152" cy="307777"/>
          </a:xfrm>
          <a:prstGeom prst="rect">
            <a:avLst/>
          </a:prstGeom>
          <a:noFill/>
        </p:spPr>
        <p:txBody>
          <a:bodyPr wrap="square" rtlCol="0">
            <a:spAutoFit/>
          </a:bodyPr>
          <a:lstStyle/>
          <a:p>
            <a:r>
              <a:rPr lang="de-DE" sz="1400" b="1" dirty="0">
                <a:solidFill>
                  <a:schemeClr val="tx1">
                    <a:lumMod val="50000"/>
                    <a:lumOff val="50000"/>
                  </a:schemeClr>
                </a:solidFill>
              </a:rPr>
              <a:t>CC BY-SA 4.0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lottertal.de/blog/dateiformate-fuer-plotterdateien/#:~:text=Im%20Gegensatz%20zu%20SVG's%20unterst%C3%BCtzen,Plottvorgang%20mit%20schlechterem%20Endergebnis%20f%C3%BChr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lottertal.de/blog/dateiformate-fuer-plotterdateien/#:~:text=Im%20Gegensatz%20zu%20SVG's%20unterst%C3%BCtzen,Plottvorgang%20mit%20schlechterem%20Endergebnis%20f%C3%BChren."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2164786" name="Titel 1"/>
          <p:cNvSpPr>
            <a:spLocks noGrp="1"/>
          </p:cNvSpPr>
          <p:nvPr>
            <p:ph type="title" hasCustomPrompt="1"/>
          </p:nvPr>
        </p:nvSpPr>
        <p:spPr bwMode="auto">
          <a:xfrm>
            <a:off x="251520" y="1707653"/>
            <a:ext cx="8640960" cy="864097"/>
          </a:xfrm>
        </p:spPr>
        <p:txBody>
          <a:bodyPr/>
          <a:lstStyle>
            <a:lvl1pPr>
              <a:defRPr sz="4000" b="1">
                <a:solidFill>
                  <a:srgbClr val="565656"/>
                </a:solidFill>
                <a:latin typeface="Lucida Sans"/>
                <a:cs typeface="Arial"/>
              </a:defRPr>
            </a:lvl1pPr>
          </a:lstStyle>
          <a:p>
            <a:pPr>
              <a:defRPr/>
            </a:pPr>
            <a:r>
              <a:rPr lang="de-DE" sz="4400">
                <a:solidFill>
                  <a:srgbClr val="79B040"/>
                </a:solidFill>
                <a:latin typeface="Arial"/>
                <a:cs typeface="Arial"/>
              </a:rPr>
              <a:t>Lasercutter – Easy Start</a:t>
            </a:r>
            <a:endParaRPr sz="4800">
              <a:solidFill>
                <a:srgbClr val="79B040"/>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Anwendungen</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b="1">
                <a:latin typeface="Arial"/>
                <a:cs typeface="Arial"/>
              </a:rPr>
              <a:t>Materialien</a:t>
            </a:r>
            <a:r>
              <a:rPr lang="de-DE">
                <a:latin typeface="Arial"/>
                <a:cs typeface="Arial"/>
              </a:rPr>
              <a:t> </a:t>
            </a:r>
            <a:endParaRPr>
              <a:latin typeface="Arial"/>
              <a:cs typeface="Arial"/>
            </a:endParaRPr>
          </a:p>
          <a:p>
            <a:pPr lvl="1">
              <a:lnSpc>
                <a:spcPct val="100000"/>
              </a:lnSpc>
              <a:defRPr/>
            </a:pPr>
            <a:r>
              <a:rPr lang="de-DE">
                <a:latin typeface="Arial"/>
                <a:cs typeface="Arial"/>
              </a:rPr>
              <a:t>Holz</a:t>
            </a:r>
            <a:endParaRPr>
              <a:latin typeface="Arial"/>
              <a:cs typeface="Arial"/>
            </a:endParaRPr>
          </a:p>
          <a:p>
            <a:pPr lvl="1">
              <a:lnSpc>
                <a:spcPct val="100000"/>
              </a:lnSpc>
              <a:defRPr/>
            </a:pPr>
            <a:r>
              <a:rPr lang="de-DE">
                <a:latin typeface="Arial"/>
                <a:cs typeface="Arial"/>
              </a:rPr>
              <a:t>Acryl</a:t>
            </a:r>
            <a:endParaRPr>
              <a:latin typeface="Arial"/>
              <a:cs typeface="Arial"/>
            </a:endParaRPr>
          </a:p>
          <a:p>
            <a:pPr lvl="1">
              <a:lnSpc>
                <a:spcPct val="100000"/>
              </a:lnSpc>
              <a:defRPr/>
            </a:pPr>
            <a:r>
              <a:rPr lang="de-DE">
                <a:latin typeface="Arial"/>
                <a:cs typeface="Arial"/>
              </a:rPr>
              <a:t>Filz</a:t>
            </a:r>
            <a:endParaRPr>
              <a:latin typeface="Arial"/>
              <a:cs typeface="Arial"/>
            </a:endParaRPr>
          </a:p>
          <a:p>
            <a:pPr lvl="1">
              <a:lnSpc>
                <a:spcPct val="100000"/>
              </a:lnSpc>
              <a:defRPr/>
            </a:pPr>
            <a:r>
              <a:rPr lang="de-DE">
                <a:latin typeface="Arial"/>
                <a:cs typeface="Arial"/>
              </a:rPr>
              <a:t>Leder</a:t>
            </a:r>
            <a:endParaRPr>
              <a:latin typeface="Arial"/>
              <a:cs typeface="Arial"/>
            </a:endParaRPr>
          </a:p>
          <a:p>
            <a:pPr lvl="1">
              <a:lnSpc>
                <a:spcPct val="100000"/>
              </a:lnSpc>
              <a:defRPr/>
            </a:pPr>
            <a:r>
              <a:rPr lang="de-DE">
                <a:latin typeface="Arial"/>
                <a:cs typeface="Arial"/>
              </a:rPr>
              <a:t>Stempelgummi</a:t>
            </a:r>
            <a:endParaRPr>
              <a:latin typeface="Arial"/>
              <a:cs typeface="Arial"/>
            </a:endParaRPr>
          </a:p>
          <a:p>
            <a:pPr lvl="1">
              <a:lnSpc>
                <a:spcPct val="100000"/>
              </a:lnSpc>
              <a:defRPr/>
            </a:pPr>
            <a:r>
              <a:rPr lang="de-DE">
                <a:latin typeface="Arial"/>
                <a:cs typeface="Arial"/>
              </a:rPr>
              <a:t>Metall</a:t>
            </a:r>
            <a:endParaRPr>
              <a:latin typeface="Arial"/>
              <a:cs typeface="Arial"/>
            </a:endParaRPr>
          </a:p>
          <a:p>
            <a:pPr lvl="1">
              <a:lnSpc>
                <a:spcPct val="100000"/>
              </a:lnSpc>
              <a:defRPr/>
            </a:pPr>
            <a:r>
              <a:rPr lang="de-DE">
                <a:latin typeface="Arial"/>
                <a:cs typeface="Arial"/>
              </a:rPr>
              <a:t>Schiefer</a:t>
            </a:r>
            <a:endParaRPr>
              <a:latin typeface="Arial"/>
              <a:cs typeface="Arial"/>
            </a:endParaRPr>
          </a:p>
          <a:p>
            <a:pPr lvl="1">
              <a:lnSpc>
                <a:spcPct val="100000"/>
              </a:lnSpc>
              <a:defRPr/>
            </a:pPr>
            <a:r>
              <a:rPr lang="de-DE">
                <a:latin typeface="Arial"/>
                <a:cs typeface="Arial"/>
              </a:rPr>
              <a:t>Spiegel</a:t>
            </a:r>
            <a:endParaRPr>
              <a:latin typeface="Arial"/>
              <a:cs typeface="Arial"/>
            </a:endParaRPr>
          </a:p>
        </p:txBody>
      </p:sp>
      <p:sp>
        <p:nvSpPr>
          <p:cNvPr id="9" name="Textplatzhalter 2"/>
          <p:cNvSpPr txBox="1"/>
          <p:nvPr/>
        </p:nvSpPr>
        <p:spPr bwMode="auto">
          <a:xfrm>
            <a:off x="250130" y="1491629"/>
            <a:ext cx="8642350" cy="3240087"/>
          </a:xfrm>
          <a:prstGeom prst="rect">
            <a:avLst/>
          </a:prstGeom>
          <a:solidFill>
            <a:schemeClr val="bg1"/>
          </a:solidFill>
        </p:spPr>
        <p:txBody>
          <a:bodyPr/>
          <a:lstStyle>
            <a:lvl1pPr marL="342900" indent="-342900" algn="l" defTabSz="914400">
              <a:lnSpc>
                <a:spcPct val="150000"/>
              </a:lnSpc>
              <a:spcBef>
                <a:spcPts val="0"/>
              </a:spcBef>
              <a:buClr>
                <a:srgbClr val="577915"/>
              </a:buClr>
              <a:buFont typeface="Arial"/>
              <a:buChar char="•"/>
              <a:defRPr sz="2000">
                <a:solidFill>
                  <a:schemeClr val="tx1"/>
                </a:solidFill>
                <a:latin typeface="Lucida Sans"/>
                <a:ea typeface="+mn-ea"/>
                <a:cs typeface="Arial"/>
              </a:defRPr>
            </a:lvl1pPr>
            <a:lvl2pPr marL="742950" indent="-285750" algn="l" defTabSz="914400">
              <a:lnSpc>
                <a:spcPct val="150000"/>
              </a:lnSpc>
              <a:spcBef>
                <a:spcPts val="0"/>
              </a:spcBef>
              <a:buClr>
                <a:srgbClr val="577914"/>
              </a:buClr>
              <a:buFont typeface="Symbol"/>
              <a:buChar char="-"/>
              <a:defRPr sz="2000">
                <a:solidFill>
                  <a:schemeClr val="tx1"/>
                </a:solidFill>
                <a:latin typeface="Lucida Sans"/>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de-DE" b="1">
                <a:latin typeface="Arial"/>
                <a:cs typeface="Arial"/>
              </a:rPr>
              <a:t>Materialien</a:t>
            </a:r>
            <a:r>
              <a:rPr lang="de-DE">
                <a:latin typeface="Arial"/>
                <a:cs typeface="Arial"/>
              </a:rPr>
              <a:t> </a:t>
            </a:r>
            <a:endParaRPr>
              <a:latin typeface="Arial"/>
              <a:cs typeface="Arial"/>
            </a:endParaRPr>
          </a:p>
          <a:p>
            <a:pPr lvl="1">
              <a:lnSpc>
                <a:spcPct val="100000"/>
              </a:lnSpc>
              <a:defRPr/>
            </a:pPr>
            <a:r>
              <a:rPr lang="de-DE">
                <a:latin typeface="Arial"/>
                <a:cs typeface="Arial"/>
              </a:rPr>
              <a:t>Holz</a:t>
            </a:r>
            <a:endParaRPr>
              <a:latin typeface="Arial"/>
              <a:cs typeface="Arial"/>
            </a:endParaRPr>
          </a:p>
          <a:p>
            <a:pPr lvl="1">
              <a:lnSpc>
                <a:spcPct val="100000"/>
              </a:lnSpc>
              <a:defRPr/>
            </a:pPr>
            <a:r>
              <a:rPr lang="de-DE">
                <a:latin typeface="Arial"/>
                <a:cs typeface="Arial"/>
              </a:rPr>
              <a:t>Acryl</a:t>
            </a:r>
            <a:endParaRPr>
              <a:latin typeface="Arial"/>
              <a:cs typeface="Arial"/>
            </a:endParaRPr>
          </a:p>
          <a:p>
            <a:pPr lvl="1">
              <a:lnSpc>
                <a:spcPct val="100000"/>
              </a:lnSpc>
              <a:defRPr/>
            </a:pPr>
            <a:r>
              <a:rPr lang="de-DE">
                <a:latin typeface="Arial"/>
                <a:cs typeface="Arial"/>
              </a:rPr>
              <a:t>Filz</a:t>
            </a:r>
            <a:endParaRPr>
              <a:latin typeface="Arial"/>
              <a:cs typeface="Arial"/>
            </a:endParaRPr>
          </a:p>
          <a:p>
            <a:pPr lvl="1">
              <a:lnSpc>
                <a:spcPct val="100000"/>
              </a:lnSpc>
              <a:defRPr/>
            </a:pPr>
            <a:r>
              <a:rPr lang="de-DE">
                <a:latin typeface="Arial"/>
                <a:cs typeface="Arial"/>
              </a:rPr>
              <a:t>Leder</a:t>
            </a:r>
            <a:endParaRPr>
              <a:latin typeface="Arial"/>
              <a:cs typeface="Arial"/>
            </a:endParaRPr>
          </a:p>
          <a:p>
            <a:pPr lvl="1">
              <a:lnSpc>
                <a:spcPct val="100000"/>
              </a:lnSpc>
              <a:defRPr/>
            </a:pPr>
            <a:r>
              <a:rPr lang="de-DE">
                <a:latin typeface="Arial"/>
                <a:cs typeface="Arial"/>
              </a:rPr>
              <a:t>Stempelgummi</a:t>
            </a:r>
            <a:endParaRPr>
              <a:latin typeface="Arial"/>
              <a:cs typeface="Arial"/>
            </a:endParaRPr>
          </a:p>
          <a:p>
            <a:pPr lvl="1">
              <a:lnSpc>
                <a:spcPct val="100000"/>
              </a:lnSpc>
              <a:defRPr/>
            </a:pPr>
            <a:r>
              <a:rPr lang="de-DE">
                <a:solidFill>
                  <a:srgbClr val="7AB838"/>
                </a:solidFill>
                <a:latin typeface="Arial"/>
                <a:cs typeface="Arial"/>
              </a:rPr>
              <a:t>Metall</a:t>
            </a:r>
            <a:endParaRPr>
              <a:latin typeface="Arial"/>
              <a:cs typeface="Arial"/>
            </a:endParaRPr>
          </a:p>
          <a:p>
            <a:pPr lvl="1">
              <a:lnSpc>
                <a:spcPct val="100000"/>
              </a:lnSpc>
              <a:defRPr/>
            </a:pPr>
            <a:r>
              <a:rPr lang="de-DE">
                <a:solidFill>
                  <a:srgbClr val="7AB838"/>
                </a:solidFill>
                <a:latin typeface="Arial"/>
                <a:cs typeface="Arial"/>
              </a:rPr>
              <a:t>Schiefer</a:t>
            </a:r>
            <a:endParaRPr>
              <a:latin typeface="Arial"/>
              <a:cs typeface="Arial"/>
            </a:endParaRPr>
          </a:p>
          <a:p>
            <a:pPr lvl="1">
              <a:lnSpc>
                <a:spcPct val="100000"/>
              </a:lnSpc>
              <a:defRPr/>
            </a:pPr>
            <a:r>
              <a:rPr lang="de-DE">
                <a:solidFill>
                  <a:srgbClr val="7AB838"/>
                </a:solidFill>
                <a:latin typeface="Arial"/>
                <a:cs typeface="Arial"/>
              </a:rPr>
              <a:t>Spiegel</a:t>
            </a:r>
            <a:endParaRPr>
              <a:latin typeface="Arial"/>
              <a:cs typeface="Arial"/>
            </a:endParaRPr>
          </a:p>
        </p:txBody>
      </p:sp>
      <p:sp>
        <p:nvSpPr>
          <p:cNvPr id="8" name="Textfeld 7"/>
          <p:cNvSpPr txBox="1"/>
          <p:nvPr/>
        </p:nvSpPr>
        <p:spPr bwMode="auto">
          <a:xfrm>
            <a:off x="4151377" y="2040979"/>
            <a:ext cx="4285519" cy="461665"/>
          </a:xfrm>
          <a:prstGeom prst="rect">
            <a:avLst/>
          </a:prstGeom>
          <a:noFill/>
        </p:spPr>
        <p:txBody>
          <a:bodyPr wrap="square" rtlCol="0">
            <a:spAutoFit/>
          </a:bodyPr>
          <a:lstStyle/>
          <a:p>
            <a:pPr algn="ctr">
              <a:defRPr/>
            </a:pPr>
            <a:r>
              <a:rPr lang="de-DE" sz="2400" b="1">
                <a:latin typeface="Arial"/>
                <a:cs typeface="Arial"/>
              </a:rPr>
              <a:t>Warum?</a:t>
            </a:r>
            <a:endParaRPr sz="2400">
              <a:latin typeface="Arial"/>
              <a:cs typeface="Arial"/>
            </a:endParaRPr>
          </a:p>
        </p:txBody>
      </p:sp>
      <p:sp>
        <p:nvSpPr>
          <p:cNvPr id="5" name="Textfeld 4"/>
          <p:cNvSpPr txBox="1"/>
          <p:nvPr/>
        </p:nvSpPr>
        <p:spPr bwMode="auto">
          <a:xfrm>
            <a:off x="3828384" y="1234428"/>
            <a:ext cx="4608512" cy="769441"/>
          </a:xfrm>
          <a:prstGeom prst="rect">
            <a:avLst/>
          </a:prstGeom>
          <a:noFill/>
        </p:spPr>
        <p:txBody>
          <a:bodyPr wrap="square" rtlCol="0">
            <a:spAutoFit/>
          </a:bodyPr>
          <a:lstStyle/>
          <a:p>
            <a:pPr algn="ctr">
              <a:defRPr/>
            </a:pPr>
            <a:r>
              <a:rPr lang="de-DE" sz="2200">
                <a:latin typeface="Arial"/>
                <a:cs typeface="Arial"/>
              </a:rPr>
              <a:t>Abhängig vom Material ist Schneiden nicht immer möglich</a:t>
            </a:r>
            <a:endParaRPr sz="2200">
              <a:latin typeface="Arial"/>
              <a:cs typeface="Arial"/>
            </a:endParaRPr>
          </a:p>
        </p:txBody>
      </p:sp>
      <p:pic>
        <p:nvPicPr>
          <p:cNvPr id="7" name="Grafik 6" descr="Ausrufezeichen mit einfarbiger Füllung"/>
          <p:cNvPicPr>
            <a:picLocks noChangeAspect="1"/>
          </p:cNvPicPr>
          <p:nvPr/>
        </p:nvPicPr>
        <p:blipFill>
          <a:blip r:embed="rId3"/>
          <a:stretch/>
        </p:blipFill>
        <p:spPr bwMode="auto">
          <a:xfrm>
            <a:off x="7858648" y="1204083"/>
            <a:ext cx="806040" cy="806040"/>
          </a:xfrm>
          <a:prstGeom prst="rect">
            <a:avLst/>
          </a:prstGeom>
        </p:spPr>
      </p:pic>
      <p:sp>
        <p:nvSpPr>
          <p:cNvPr id="12" name="Rechteck 11"/>
          <p:cNvSpPr/>
          <p:nvPr/>
        </p:nvSpPr>
        <p:spPr bwMode="auto">
          <a:xfrm>
            <a:off x="4325057" y="2640857"/>
            <a:ext cx="3926772" cy="1155029"/>
          </a:xfrm>
          <a:custGeom>
            <a:avLst/>
            <a:gdLst>
              <a:gd name="connsiteX0" fmla="*/ 0 w 3926772"/>
              <a:gd name="connsiteY0" fmla="*/ 0 h 1752763"/>
              <a:gd name="connsiteX1" fmla="*/ 615194 w 3926772"/>
              <a:gd name="connsiteY1" fmla="*/ 0 h 1752763"/>
              <a:gd name="connsiteX2" fmla="*/ 1191121 w 3926772"/>
              <a:gd name="connsiteY2" fmla="*/ 0 h 1752763"/>
              <a:gd name="connsiteX3" fmla="*/ 1845583 w 3926772"/>
              <a:gd name="connsiteY3" fmla="*/ 0 h 1752763"/>
              <a:gd name="connsiteX4" fmla="*/ 2382242 w 3926772"/>
              <a:gd name="connsiteY4" fmla="*/ 0 h 1752763"/>
              <a:gd name="connsiteX5" fmla="*/ 3036704 w 3926772"/>
              <a:gd name="connsiteY5" fmla="*/ 0 h 1752763"/>
              <a:gd name="connsiteX6" fmla="*/ 3926772 w 3926772"/>
              <a:gd name="connsiteY6" fmla="*/ 0 h 1752763"/>
              <a:gd name="connsiteX7" fmla="*/ 3926772 w 3926772"/>
              <a:gd name="connsiteY7" fmla="*/ 531671 h 1752763"/>
              <a:gd name="connsiteX8" fmla="*/ 3926772 w 3926772"/>
              <a:gd name="connsiteY8" fmla="*/ 1063343 h 1752763"/>
              <a:gd name="connsiteX9" fmla="*/ 3926772 w 3926772"/>
              <a:gd name="connsiteY9" fmla="*/ 1752763 h 1752763"/>
              <a:gd name="connsiteX10" fmla="*/ 3390113 w 3926772"/>
              <a:gd name="connsiteY10" fmla="*/ 1752763 h 1752763"/>
              <a:gd name="connsiteX11" fmla="*/ 2735651 w 3926772"/>
              <a:gd name="connsiteY11" fmla="*/ 1752763 h 1752763"/>
              <a:gd name="connsiteX12" fmla="*/ 2081189 w 3926772"/>
              <a:gd name="connsiteY12" fmla="*/ 1752763 h 1752763"/>
              <a:gd name="connsiteX13" fmla="*/ 1465995 w 3926772"/>
              <a:gd name="connsiteY13" fmla="*/ 1752763 h 1752763"/>
              <a:gd name="connsiteX14" fmla="*/ 732997 w 3926772"/>
              <a:gd name="connsiteY14" fmla="*/ 1752763 h 1752763"/>
              <a:gd name="connsiteX15" fmla="*/ 0 w 3926772"/>
              <a:gd name="connsiteY15" fmla="*/ 1752763 h 1752763"/>
              <a:gd name="connsiteX16" fmla="*/ 0 w 3926772"/>
              <a:gd name="connsiteY16" fmla="*/ 1168509 h 1752763"/>
              <a:gd name="connsiteX17" fmla="*/ 0 w 3926772"/>
              <a:gd name="connsiteY17" fmla="*/ 636837 h 1752763"/>
              <a:gd name="connsiteX18" fmla="*/ 0 w 3926772"/>
              <a:gd name="connsiteY18" fmla="*/ 0 h 17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6772" h="1752763" extrusionOk="0">
                <a:moveTo>
                  <a:pt x="0" y="0"/>
                </a:moveTo>
                <a:cubicBezTo>
                  <a:pt x="176531" y="-20360"/>
                  <a:pt x="455648" y="4993"/>
                  <a:pt x="615194" y="0"/>
                </a:cubicBezTo>
                <a:cubicBezTo>
                  <a:pt x="774740" y="-4993"/>
                  <a:pt x="1050951" y="-18761"/>
                  <a:pt x="1191121" y="0"/>
                </a:cubicBezTo>
                <a:cubicBezTo>
                  <a:pt x="1331291" y="18761"/>
                  <a:pt x="1702212" y="-21344"/>
                  <a:pt x="1845583" y="0"/>
                </a:cubicBezTo>
                <a:cubicBezTo>
                  <a:pt x="1988954" y="21344"/>
                  <a:pt x="2187346" y="-22967"/>
                  <a:pt x="2382242" y="0"/>
                </a:cubicBezTo>
                <a:cubicBezTo>
                  <a:pt x="2577138" y="22967"/>
                  <a:pt x="2716931" y="-12937"/>
                  <a:pt x="3036704" y="0"/>
                </a:cubicBezTo>
                <a:cubicBezTo>
                  <a:pt x="3356477" y="12937"/>
                  <a:pt x="3483677" y="4350"/>
                  <a:pt x="3926772" y="0"/>
                </a:cubicBezTo>
                <a:cubicBezTo>
                  <a:pt x="3926340" y="113453"/>
                  <a:pt x="3923038" y="354457"/>
                  <a:pt x="3926772" y="531671"/>
                </a:cubicBezTo>
                <a:cubicBezTo>
                  <a:pt x="3930506" y="708885"/>
                  <a:pt x="3927972" y="953188"/>
                  <a:pt x="3926772" y="1063343"/>
                </a:cubicBezTo>
                <a:cubicBezTo>
                  <a:pt x="3925572" y="1173498"/>
                  <a:pt x="3940583" y="1562706"/>
                  <a:pt x="3926772" y="1752763"/>
                </a:cubicBezTo>
                <a:cubicBezTo>
                  <a:pt x="3684961" y="1734302"/>
                  <a:pt x="3528697" y="1763084"/>
                  <a:pt x="3390113" y="1752763"/>
                </a:cubicBezTo>
                <a:cubicBezTo>
                  <a:pt x="3251529" y="1742442"/>
                  <a:pt x="2912233" y="1734823"/>
                  <a:pt x="2735651" y="1752763"/>
                </a:cubicBezTo>
                <a:cubicBezTo>
                  <a:pt x="2559069" y="1770703"/>
                  <a:pt x="2224459" y="1723794"/>
                  <a:pt x="2081189" y="1752763"/>
                </a:cubicBezTo>
                <a:cubicBezTo>
                  <a:pt x="1937919" y="1781732"/>
                  <a:pt x="1643348" y="1764822"/>
                  <a:pt x="1465995" y="1752763"/>
                </a:cubicBezTo>
                <a:cubicBezTo>
                  <a:pt x="1288642" y="1740704"/>
                  <a:pt x="1078113" y="1731516"/>
                  <a:pt x="732997" y="1752763"/>
                </a:cubicBezTo>
                <a:cubicBezTo>
                  <a:pt x="387881" y="1774010"/>
                  <a:pt x="237373" y="1783353"/>
                  <a:pt x="0" y="1752763"/>
                </a:cubicBezTo>
                <a:cubicBezTo>
                  <a:pt x="14611" y="1488896"/>
                  <a:pt x="-3449" y="1327147"/>
                  <a:pt x="0" y="1168509"/>
                </a:cubicBezTo>
                <a:cubicBezTo>
                  <a:pt x="3449" y="1009871"/>
                  <a:pt x="-19079" y="804567"/>
                  <a:pt x="0" y="636837"/>
                </a:cubicBezTo>
                <a:cubicBezTo>
                  <a:pt x="19079" y="469107"/>
                  <a:pt x="3597" y="239264"/>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Textfeld 12"/>
          <p:cNvSpPr txBox="1"/>
          <p:nvPr/>
        </p:nvSpPr>
        <p:spPr bwMode="auto">
          <a:xfrm>
            <a:off x="4404503" y="2715766"/>
            <a:ext cx="3767879" cy="1015663"/>
          </a:xfrm>
          <a:prstGeom prst="rect">
            <a:avLst/>
          </a:prstGeom>
          <a:noFill/>
        </p:spPr>
        <p:txBody>
          <a:bodyPr wrap="square" rtlCol="0">
            <a:spAutoFit/>
          </a:bodyPr>
          <a:lstStyle/>
          <a:p>
            <a:pPr algn="ctr">
              <a:defRPr/>
            </a:pPr>
            <a:r>
              <a:rPr lang="de-DE" sz="2000">
                <a:latin typeface="Arial"/>
                <a:cs typeface="Arial"/>
              </a:rPr>
              <a:t>Gerätespezifische Limitierung:</a:t>
            </a:r>
            <a:endParaRPr sz="2000">
              <a:latin typeface="Arial"/>
              <a:cs typeface="Arial"/>
            </a:endParaRPr>
          </a:p>
          <a:p>
            <a:pPr marL="285750" indent="-285750">
              <a:buFont typeface="Arial"/>
              <a:buChar char="•"/>
              <a:defRPr/>
            </a:pPr>
            <a:r>
              <a:rPr lang="de-DE" sz="2000">
                <a:latin typeface="Arial"/>
                <a:cs typeface="Arial"/>
              </a:rPr>
              <a:t>Laserklasse I</a:t>
            </a:r>
            <a:endParaRPr sz="2000">
              <a:latin typeface="Arial"/>
              <a:cs typeface="Arial"/>
            </a:endParaRPr>
          </a:p>
          <a:p>
            <a:pPr marL="285750" indent="-285750">
              <a:buFont typeface="Arial"/>
              <a:buChar char="•"/>
              <a:defRPr/>
            </a:pPr>
            <a:r>
              <a:rPr lang="de-DE" sz="2000">
                <a:latin typeface="Arial"/>
                <a:cs typeface="Arial"/>
              </a:rPr>
              <a:t>5 W Kurzwellenlaser</a:t>
            </a:r>
            <a:endParaRPr sz="20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5764D-090A-1673-553D-B8CEB776F83B}"/>
              </a:ext>
            </a:extLst>
          </p:cNvPr>
          <p:cNvSpPr>
            <a:spLocks noGrp="1"/>
          </p:cNvSpPr>
          <p:nvPr>
            <p:ph type="title"/>
          </p:nvPr>
        </p:nvSpPr>
        <p:spPr/>
        <p:txBody>
          <a:bodyPr/>
          <a:lstStyle/>
          <a:p>
            <a:r>
              <a:rPr lang="de-DE" dirty="0"/>
              <a:t>Anwendungen </a:t>
            </a:r>
          </a:p>
        </p:txBody>
      </p:sp>
      <p:sp>
        <p:nvSpPr>
          <p:cNvPr id="4" name="Textfeld 3">
            <a:extLst>
              <a:ext uri="{FF2B5EF4-FFF2-40B4-BE49-F238E27FC236}">
                <a16:creationId xmlns:a16="http://schemas.microsoft.com/office/drawing/2014/main" id="{3CB13056-6189-BCF5-E13A-3A9DEDF427CC}"/>
              </a:ext>
            </a:extLst>
          </p:cNvPr>
          <p:cNvSpPr txBox="1"/>
          <p:nvPr/>
        </p:nvSpPr>
        <p:spPr bwMode="auto">
          <a:xfrm>
            <a:off x="5364088" y="4587974"/>
            <a:ext cx="3779912" cy="523220"/>
          </a:xfrm>
          <a:prstGeom prst="rect">
            <a:avLst/>
          </a:prstGeom>
          <a:noFill/>
        </p:spPr>
        <p:txBody>
          <a:bodyPr wrap="square" rtlCol="0">
            <a:spAutoFit/>
          </a:bodyPr>
          <a:lstStyle/>
          <a:p>
            <a:pPr>
              <a:defRPr/>
            </a:pPr>
            <a:r>
              <a:rPr lang="de-DE" sz="700" dirty="0">
                <a:latin typeface="Lucida Sans"/>
              </a:rPr>
              <a:t>Quellen: </a:t>
            </a:r>
            <a:endParaRPr dirty="0"/>
          </a:p>
          <a:p>
            <a:pPr>
              <a:defRPr/>
            </a:pPr>
            <a:r>
              <a:rPr lang="de-DE" sz="700" dirty="0">
                <a:latin typeface="Lucida Sans"/>
              </a:rPr>
              <a:t>mr-beam.org, 05.06.2023</a:t>
            </a:r>
            <a:endParaRPr dirty="0"/>
          </a:p>
          <a:p>
            <a:pPr>
              <a:defRPr/>
            </a:pPr>
            <a:endParaRPr lang="de-DE" sz="700" dirty="0">
              <a:latin typeface="Lucida Sans"/>
            </a:endParaRPr>
          </a:p>
          <a:p>
            <a:pPr>
              <a:defRPr/>
            </a:pPr>
            <a:endParaRPr lang="de-DE" sz="700" dirty="0">
              <a:latin typeface="Lucida Sans"/>
            </a:endParaRPr>
          </a:p>
        </p:txBody>
      </p:sp>
      <p:pic>
        <p:nvPicPr>
          <p:cNvPr id="1026" name="Picture 2" descr="DIY Wanduhr aus Acryl">
            <a:extLst>
              <a:ext uri="{FF2B5EF4-FFF2-40B4-BE49-F238E27FC236}">
                <a16:creationId xmlns:a16="http://schemas.microsoft.com/office/drawing/2014/main" id="{6BAE956F-227B-EAAF-30B7-6098B4B130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09" t="11366" r="30435" b="15229"/>
          <a:stretch/>
        </p:blipFill>
        <p:spPr bwMode="auto">
          <a:xfrm>
            <a:off x="132639" y="1419622"/>
            <a:ext cx="1800200" cy="182832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4CCFB68-91A6-37DA-540D-FD6FA9F23764}"/>
              </a:ext>
            </a:extLst>
          </p:cNvPr>
          <p:cNvSpPr txBox="1">
            <a:spLocks/>
          </p:cNvSpPr>
          <p:nvPr/>
        </p:nvSpPr>
        <p:spPr bwMode="auto">
          <a:xfrm>
            <a:off x="528683" y="3153113"/>
            <a:ext cx="1008112"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Acryl</a:t>
            </a:r>
            <a:r>
              <a:rPr lang="de-DE" dirty="0">
                <a:solidFill>
                  <a:schemeClr val="tx1"/>
                </a:solidFill>
              </a:rPr>
              <a:t> </a:t>
            </a:r>
          </a:p>
        </p:txBody>
      </p:sp>
      <p:pic>
        <p:nvPicPr>
          <p:cNvPr id="1030" name="Picture 6" descr="Osternest aus Tonpapier">
            <a:extLst>
              <a:ext uri="{FF2B5EF4-FFF2-40B4-BE49-F238E27FC236}">
                <a16:creationId xmlns:a16="http://schemas.microsoft.com/office/drawing/2014/main" id="{FC667472-8AF6-643B-612E-179F7EA316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75" r="20199"/>
          <a:stretch/>
        </p:blipFill>
        <p:spPr bwMode="auto">
          <a:xfrm>
            <a:off x="2046151" y="3025572"/>
            <a:ext cx="2016224" cy="1707654"/>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0C5705F9-5B2D-F6D8-5533-CC937014E7C8}"/>
              </a:ext>
            </a:extLst>
          </p:cNvPr>
          <p:cNvSpPr txBox="1">
            <a:spLocks/>
          </p:cNvSpPr>
          <p:nvPr/>
        </p:nvSpPr>
        <p:spPr bwMode="auto">
          <a:xfrm>
            <a:off x="2226171" y="2521516"/>
            <a:ext cx="1656184"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Tonpapier</a:t>
            </a:r>
            <a:r>
              <a:rPr lang="de-DE" dirty="0">
                <a:solidFill>
                  <a:schemeClr val="tx1"/>
                </a:solidFill>
              </a:rPr>
              <a:t> </a:t>
            </a:r>
          </a:p>
        </p:txBody>
      </p:sp>
      <p:pic>
        <p:nvPicPr>
          <p:cNvPr id="1032" name="Picture 8" descr="Lederanhänger mit Gravur">
            <a:extLst>
              <a:ext uri="{FF2B5EF4-FFF2-40B4-BE49-F238E27FC236}">
                <a16:creationId xmlns:a16="http://schemas.microsoft.com/office/drawing/2014/main" id="{0A8E8F23-3E65-6AAF-8413-BC839646A6C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03" t="10343" r="19096" b="19301"/>
          <a:stretch/>
        </p:blipFill>
        <p:spPr bwMode="auto">
          <a:xfrm>
            <a:off x="3849206" y="973041"/>
            <a:ext cx="2289625" cy="161383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FD7E8802-877D-3CFC-C794-A4B5BAA5C732}"/>
              </a:ext>
            </a:extLst>
          </p:cNvPr>
          <p:cNvSpPr txBox="1">
            <a:spLocks/>
          </p:cNvSpPr>
          <p:nvPr/>
        </p:nvSpPr>
        <p:spPr bwMode="auto">
          <a:xfrm>
            <a:off x="3796656" y="2508597"/>
            <a:ext cx="2605108"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Laser-Kunstleder</a:t>
            </a:r>
            <a:r>
              <a:rPr lang="de-DE" dirty="0">
                <a:solidFill>
                  <a:schemeClr val="tx1"/>
                </a:solidFill>
              </a:rPr>
              <a:t> </a:t>
            </a:r>
          </a:p>
        </p:txBody>
      </p:sp>
      <p:pic>
        <p:nvPicPr>
          <p:cNvPr id="1034" name="Picture 10" descr="Tierfoto gravieren">
            <a:extLst>
              <a:ext uri="{FF2B5EF4-FFF2-40B4-BE49-F238E27FC236}">
                <a16:creationId xmlns:a16="http://schemas.microsoft.com/office/drawing/2014/main" id="{04985C97-A5B4-2580-288F-245273F8DD5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847"/>
          <a:stretch/>
        </p:blipFill>
        <p:spPr bwMode="auto">
          <a:xfrm>
            <a:off x="6285264" y="2190362"/>
            <a:ext cx="2647595" cy="1749539"/>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8D3A4F5-D820-3FA5-8239-2D65482E66E2}"/>
              </a:ext>
            </a:extLst>
          </p:cNvPr>
          <p:cNvSpPr txBox="1">
            <a:spLocks/>
          </p:cNvSpPr>
          <p:nvPr/>
        </p:nvSpPr>
        <p:spPr bwMode="auto">
          <a:xfrm>
            <a:off x="6389294" y="3925687"/>
            <a:ext cx="2605108"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Spiegel</a:t>
            </a:r>
            <a:endParaRPr lang="de-DE" dirty="0">
              <a:solidFill>
                <a:schemeClr val="tx1"/>
              </a:solidFill>
            </a:endParaRPr>
          </a:p>
        </p:txBody>
      </p:sp>
    </p:spTree>
    <p:extLst>
      <p:ext uri="{BB962C8B-B14F-4D97-AF65-F5344CB8AC3E}">
        <p14:creationId xmlns:p14="http://schemas.microsoft.com/office/powerpoint/2010/main" val="23589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Erstellung deines Designs</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sz="2400">
                <a:latin typeface="Arial"/>
                <a:cs typeface="Arial"/>
              </a:rPr>
              <a:t>Unterscheidung verschiedener Grafik-Formate</a:t>
            </a:r>
            <a:endParaRPr sz="2400">
              <a:latin typeface="Arial"/>
              <a:cs typeface="Arial"/>
            </a:endParaRPr>
          </a:p>
          <a:p>
            <a:pPr lvl="1">
              <a:defRPr/>
            </a:pPr>
            <a:r>
              <a:rPr lang="de-DE" sz="2400">
                <a:latin typeface="Arial"/>
                <a:cs typeface="Arial"/>
              </a:rPr>
              <a:t>Rastergrafiken: JPEG, PNG, GIF, BMP, PCX etc.</a:t>
            </a:r>
            <a:endParaRPr sz="2400">
              <a:latin typeface="Arial"/>
              <a:cs typeface="Arial"/>
            </a:endParaRPr>
          </a:p>
          <a:p>
            <a:pPr lvl="1">
              <a:defRPr/>
            </a:pPr>
            <a:r>
              <a:rPr lang="de-DE" sz="2400">
                <a:latin typeface="Arial"/>
                <a:cs typeface="Arial"/>
              </a:rPr>
              <a:t>Vektorgrafiken: SVG, DXF</a:t>
            </a:r>
            <a:endParaRPr sz="2400">
              <a:latin typeface="Arial"/>
              <a:cs typeface="Arial"/>
            </a:endParaRPr>
          </a:p>
        </p:txBody>
      </p:sp>
      <p:sp>
        <p:nvSpPr>
          <p:cNvPr id="5" name="Rechteck 4"/>
          <p:cNvSpPr/>
          <p:nvPr/>
        </p:nvSpPr>
        <p:spPr bwMode="auto">
          <a:xfrm rot="20780318">
            <a:off x="6353627" y="2829605"/>
            <a:ext cx="2370486" cy="736449"/>
          </a:xfrm>
          <a:custGeom>
            <a:avLst/>
            <a:gdLst>
              <a:gd name="connsiteX0" fmla="*/ 0 w 2016224"/>
              <a:gd name="connsiteY0" fmla="*/ 0 h 736449"/>
              <a:gd name="connsiteX1" fmla="*/ 651912 w 2016224"/>
              <a:gd name="connsiteY1" fmla="*/ 0 h 736449"/>
              <a:gd name="connsiteX2" fmla="*/ 1283663 w 2016224"/>
              <a:gd name="connsiteY2" fmla="*/ 0 h 736449"/>
              <a:gd name="connsiteX3" fmla="*/ 2016224 w 2016224"/>
              <a:gd name="connsiteY3" fmla="*/ 0 h 736449"/>
              <a:gd name="connsiteX4" fmla="*/ 2016224 w 2016224"/>
              <a:gd name="connsiteY4" fmla="*/ 346131 h 736449"/>
              <a:gd name="connsiteX5" fmla="*/ 2016224 w 2016224"/>
              <a:gd name="connsiteY5" fmla="*/ 736449 h 736449"/>
              <a:gd name="connsiteX6" fmla="*/ 1344149 w 2016224"/>
              <a:gd name="connsiteY6" fmla="*/ 736449 h 736449"/>
              <a:gd name="connsiteX7" fmla="*/ 732561 w 2016224"/>
              <a:gd name="connsiteY7" fmla="*/ 736449 h 736449"/>
              <a:gd name="connsiteX8" fmla="*/ 0 w 2016224"/>
              <a:gd name="connsiteY8" fmla="*/ 736449 h 736449"/>
              <a:gd name="connsiteX9" fmla="*/ 0 w 2016224"/>
              <a:gd name="connsiteY9" fmla="*/ 375589 h 736449"/>
              <a:gd name="connsiteX10" fmla="*/ 0 w 2016224"/>
              <a:gd name="connsiteY10" fmla="*/ 0 h 73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224" h="736449" extrusionOk="0">
                <a:moveTo>
                  <a:pt x="0" y="0"/>
                </a:moveTo>
                <a:cubicBezTo>
                  <a:pt x="159343" y="-4203"/>
                  <a:pt x="422056" y="18726"/>
                  <a:pt x="651912" y="0"/>
                </a:cubicBezTo>
                <a:cubicBezTo>
                  <a:pt x="881768" y="-18726"/>
                  <a:pt x="995853" y="19855"/>
                  <a:pt x="1283663" y="0"/>
                </a:cubicBezTo>
                <a:cubicBezTo>
                  <a:pt x="1571473" y="-19855"/>
                  <a:pt x="1764522" y="-33804"/>
                  <a:pt x="2016224" y="0"/>
                </a:cubicBezTo>
                <a:cubicBezTo>
                  <a:pt x="2005996" y="142816"/>
                  <a:pt x="2032348" y="210331"/>
                  <a:pt x="2016224" y="346131"/>
                </a:cubicBezTo>
                <a:cubicBezTo>
                  <a:pt x="2000100" y="481931"/>
                  <a:pt x="2004412" y="636245"/>
                  <a:pt x="2016224" y="736449"/>
                </a:cubicBezTo>
                <a:cubicBezTo>
                  <a:pt x="1747277" y="732967"/>
                  <a:pt x="1550019" y="750749"/>
                  <a:pt x="1344149" y="736449"/>
                </a:cubicBezTo>
                <a:cubicBezTo>
                  <a:pt x="1138280" y="722149"/>
                  <a:pt x="982711" y="719074"/>
                  <a:pt x="732561" y="736449"/>
                </a:cubicBezTo>
                <a:cubicBezTo>
                  <a:pt x="482411" y="753824"/>
                  <a:pt x="231858" y="706213"/>
                  <a:pt x="0" y="736449"/>
                </a:cubicBezTo>
                <a:cubicBezTo>
                  <a:pt x="9759" y="563410"/>
                  <a:pt x="4926" y="544568"/>
                  <a:pt x="0" y="375589"/>
                </a:cubicBezTo>
                <a:cubicBezTo>
                  <a:pt x="-4926" y="206610"/>
                  <a:pt x="-9364" y="177924"/>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800">
                <a:solidFill>
                  <a:schemeClr val="tx1"/>
                </a:solidFill>
                <a:latin typeface="Arial"/>
                <a:cs typeface="Arial"/>
              </a:rPr>
              <a:t>Unterschied?</a:t>
            </a:r>
            <a:endParaRPr sz="24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Erstellung deines Designs</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sz="2400">
                <a:latin typeface="Arial"/>
                <a:cs typeface="Arial"/>
              </a:rPr>
              <a:t>Unterscheidung verschiedener Grafik-Formate</a:t>
            </a:r>
            <a:endParaRPr sz="2400">
              <a:latin typeface="Arial"/>
              <a:cs typeface="Arial"/>
            </a:endParaRPr>
          </a:p>
          <a:p>
            <a:pPr>
              <a:defRPr/>
            </a:pPr>
            <a:endParaRPr lang="de-DE">
              <a:latin typeface="Arial"/>
              <a:cs typeface="Arial"/>
            </a:endParaRPr>
          </a:p>
        </p:txBody>
      </p:sp>
      <p:graphicFrame>
        <p:nvGraphicFramePr>
          <p:cNvPr id="4" name="Tabelle 5"/>
          <p:cNvGraphicFramePr>
            <a:graphicFrameLocks noGrp="1"/>
          </p:cNvGraphicFramePr>
          <p:nvPr/>
        </p:nvGraphicFramePr>
        <p:xfrm>
          <a:off x="971599" y="2139702"/>
          <a:ext cx="7200800" cy="2055196"/>
        </p:xfrm>
        <a:graphic>
          <a:graphicData uri="http://schemas.openxmlformats.org/drawingml/2006/table">
            <a:tbl>
              <a:tblPr firstRow="1" bandRow="1">
                <a:tableStyleId>{35D0B0F5-6790-CCD4-FF2B-D8D62EFBC21F}</a:tableStyleId>
              </a:tblPr>
              <a:tblGrid>
                <a:gridCol w="36004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470236">
                <a:tc>
                  <a:txBody>
                    <a:bodyPr/>
                    <a:lstStyle/>
                    <a:p>
                      <a:pPr algn="ctr">
                        <a:defRPr/>
                      </a:pPr>
                      <a:r>
                        <a:rPr lang="de-DE" sz="2000">
                          <a:latin typeface="Arial"/>
                          <a:cs typeface="Arial"/>
                        </a:rPr>
                        <a:t>Rastergrafik</a:t>
                      </a:r>
                      <a:endParaRPr sz="2000">
                        <a:latin typeface="Arial"/>
                        <a:cs typeface="Arial"/>
                      </a:endParaRPr>
                    </a:p>
                  </a:txBody>
                  <a:tcPr>
                    <a:solidFill>
                      <a:srgbClr val="7AB838"/>
                    </a:solidFill>
                  </a:tcPr>
                </a:tc>
                <a:tc>
                  <a:txBody>
                    <a:bodyPr/>
                    <a:lstStyle/>
                    <a:p>
                      <a:pPr algn="ctr">
                        <a:defRPr/>
                      </a:pPr>
                      <a:r>
                        <a:rPr lang="de-DE" sz="2000">
                          <a:latin typeface="Arial"/>
                          <a:cs typeface="Arial"/>
                        </a:rPr>
                        <a:t>Vektorgrafik</a:t>
                      </a:r>
                      <a:endParaRPr sz="2000">
                        <a:latin typeface="Arial"/>
                        <a:cs typeface="Arial"/>
                      </a:endParaRPr>
                    </a:p>
                  </a:txBody>
                  <a:tcPr>
                    <a:solidFill>
                      <a:srgbClr val="7AB838"/>
                    </a:solidFill>
                  </a:tcPr>
                </a:tc>
                <a:extLst>
                  <a:ext uri="{0D108BD9-81ED-4DB2-BD59-A6C34878D82A}">
                    <a16:rowId xmlns:a16="http://schemas.microsoft.com/office/drawing/2014/main" val="10000"/>
                  </a:ext>
                </a:extLst>
              </a:tr>
              <a:tr h="811641">
                <a:tc>
                  <a:txBody>
                    <a:bodyPr/>
                    <a:lstStyle/>
                    <a:p>
                      <a:pPr>
                        <a:defRPr/>
                      </a:pPr>
                      <a:r>
                        <a:rPr lang="de-DE" sz="2000">
                          <a:latin typeface="Arial"/>
                          <a:cs typeface="Arial"/>
                        </a:rPr>
                        <a:t>Speicherung der Bildinformation in Pixel mit unterschiedlichen Farben </a:t>
                      </a:r>
                      <a:endParaRPr/>
                    </a:p>
                    <a:p>
                      <a:pPr>
                        <a:defRPr/>
                      </a:pPr>
                      <a:endParaRPr lang="de-DE">
                        <a:latin typeface="Arial"/>
                        <a:cs typeface="Arial"/>
                      </a:endParaRPr>
                    </a:p>
                  </a:txBody>
                  <a:tcPr>
                    <a:solidFill>
                      <a:srgbClr val="D2F3C5"/>
                    </a:solidFill>
                  </a:tcPr>
                </a:tc>
                <a:tc>
                  <a:txBody>
                    <a:bodyPr/>
                    <a:lstStyle/>
                    <a:p>
                      <a:pPr>
                        <a:defRPr/>
                      </a:pPr>
                      <a:r>
                        <a:rPr lang="de-DE" sz="2000">
                          <a:latin typeface="Arial"/>
                          <a:cs typeface="Arial"/>
                        </a:rPr>
                        <a:t>Speicherung aller im Bild befindlichen Objekte anhand ihrer geometrischen Eigenschaften </a:t>
                      </a:r>
                      <a:endParaRPr lang="de-DE">
                        <a:latin typeface="Arial"/>
                        <a:cs typeface="Arial"/>
                      </a:endParaRPr>
                    </a:p>
                    <a:p>
                      <a:pPr>
                        <a:defRPr/>
                      </a:pPr>
                      <a:endParaRPr lang="de-DE">
                        <a:latin typeface="Arial"/>
                        <a:cs typeface="Arial"/>
                      </a:endParaRPr>
                    </a:p>
                  </a:txBody>
                  <a:tcPr>
                    <a:solidFill>
                      <a:srgbClr val="D2F3C5"/>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Unterscheidung verschiedener Grafik-Formate</a:t>
            </a:r>
            <a:endParaRPr sz="2800">
              <a:solidFill>
                <a:srgbClr val="79B040"/>
              </a:solidFill>
              <a:latin typeface="Arial"/>
              <a:cs typeface="Arial"/>
            </a:endParaRPr>
          </a:p>
        </p:txBody>
      </p:sp>
      <p:pic>
        <p:nvPicPr>
          <p:cNvPr id="10" name="Grafik 9"/>
          <p:cNvPicPr>
            <a:picLocks noChangeAspect="1"/>
          </p:cNvPicPr>
          <p:nvPr/>
        </p:nvPicPr>
        <p:blipFill>
          <a:blip r:embed="rId2"/>
          <a:stretch/>
        </p:blipFill>
        <p:spPr bwMode="auto">
          <a:xfrm>
            <a:off x="665566" y="1914386"/>
            <a:ext cx="1980220" cy="2498124"/>
          </a:xfrm>
          <a:prstGeom prst="rect">
            <a:avLst/>
          </a:prstGeom>
        </p:spPr>
      </p:pic>
      <p:sp>
        <p:nvSpPr>
          <p:cNvPr id="22" name="Pfeil: nach rechts 21"/>
          <p:cNvSpPr/>
          <p:nvPr/>
        </p:nvSpPr>
        <p:spPr bwMode="auto">
          <a:xfrm rot="8702549">
            <a:off x="3136728" y="2742831"/>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Pfeil: nach rechts 22"/>
          <p:cNvSpPr/>
          <p:nvPr/>
        </p:nvSpPr>
        <p:spPr bwMode="auto">
          <a:xfrm rot="12897451" flipH="1">
            <a:off x="5315547" y="2742831"/>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Textfeld 23"/>
          <p:cNvSpPr txBox="1"/>
          <p:nvPr/>
        </p:nvSpPr>
        <p:spPr bwMode="auto">
          <a:xfrm>
            <a:off x="467544" y="1482338"/>
            <a:ext cx="2376264" cy="369332"/>
          </a:xfrm>
          <a:prstGeom prst="rect">
            <a:avLst/>
          </a:prstGeom>
          <a:noFill/>
        </p:spPr>
        <p:txBody>
          <a:bodyPr wrap="square" rtlCol="0">
            <a:spAutoFit/>
          </a:bodyPr>
          <a:lstStyle/>
          <a:p>
            <a:pPr algn="ctr">
              <a:defRPr/>
            </a:pPr>
            <a:r>
              <a:rPr lang="de-DE">
                <a:latin typeface="Arial"/>
                <a:cs typeface="Arial"/>
              </a:rPr>
              <a:t>SVG-Format</a:t>
            </a:r>
            <a:endParaRPr>
              <a:latin typeface="Arial"/>
              <a:cs typeface="Arial"/>
            </a:endParaRPr>
          </a:p>
        </p:txBody>
      </p:sp>
      <p:pic>
        <p:nvPicPr>
          <p:cNvPr id="29" name="Grafik 28"/>
          <p:cNvPicPr>
            <a:picLocks noChangeAspect="1"/>
          </p:cNvPicPr>
          <p:nvPr/>
        </p:nvPicPr>
        <p:blipFill>
          <a:blip r:embed="rId3"/>
          <a:stretch/>
        </p:blipFill>
        <p:spPr bwMode="auto">
          <a:xfrm>
            <a:off x="6217274" y="1635646"/>
            <a:ext cx="2542103" cy="2944812"/>
          </a:xfrm>
          <a:prstGeom prst="rect">
            <a:avLst/>
          </a:prstGeom>
        </p:spPr>
      </p:pic>
      <p:sp>
        <p:nvSpPr>
          <p:cNvPr id="25" name="Textfeld 24"/>
          <p:cNvSpPr txBox="1"/>
          <p:nvPr/>
        </p:nvSpPr>
        <p:spPr bwMode="auto">
          <a:xfrm>
            <a:off x="6300193" y="1482338"/>
            <a:ext cx="2376264" cy="369332"/>
          </a:xfrm>
          <a:prstGeom prst="rect">
            <a:avLst/>
          </a:prstGeom>
          <a:noFill/>
        </p:spPr>
        <p:txBody>
          <a:bodyPr wrap="square" rtlCol="0">
            <a:spAutoFit/>
          </a:bodyPr>
          <a:lstStyle/>
          <a:p>
            <a:pPr algn="ctr">
              <a:defRPr/>
            </a:pPr>
            <a:r>
              <a:rPr lang="de-DE">
                <a:latin typeface="Arial"/>
                <a:cs typeface="Arial"/>
              </a:rPr>
              <a:t>JPEG-Format</a:t>
            </a:r>
            <a:endParaRPr>
              <a:latin typeface="Arial"/>
              <a:cs typeface="Arial"/>
            </a:endParaRPr>
          </a:p>
        </p:txBody>
      </p:sp>
      <p:pic>
        <p:nvPicPr>
          <p:cNvPr id="9" name="Grafik 8"/>
          <p:cNvPicPr>
            <a:picLocks noChangeAspect="1"/>
          </p:cNvPicPr>
          <p:nvPr/>
        </p:nvPicPr>
        <p:blipFill>
          <a:blip r:embed="rId2"/>
          <a:stretch/>
        </p:blipFill>
        <p:spPr bwMode="auto">
          <a:xfrm>
            <a:off x="4099052" y="1851670"/>
            <a:ext cx="945897" cy="1193284"/>
          </a:xfrm>
          <a:prstGeom prst="rect">
            <a:avLst/>
          </a:prstGeom>
        </p:spPr>
      </p:pic>
      <p:pic>
        <p:nvPicPr>
          <p:cNvPr id="31" name="Grafik 30"/>
          <p:cNvPicPr>
            <a:picLocks noChangeAspect="1"/>
          </p:cNvPicPr>
          <p:nvPr/>
        </p:nvPicPr>
        <p:blipFill>
          <a:blip r:embed="rId4"/>
          <a:stretch/>
        </p:blipFill>
        <p:spPr bwMode="auto">
          <a:xfrm>
            <a:off x="3923928" y="1447558"/>
            <a:ext cx="1225076" cy="1700256"/>
          </a:xfrm>
          <a:prstGeom prst="rect">
            <a:avLst/>
          </a:prstGeom>
        </p:spPr>
      </p:pic>
      <p:sp>
        <p:nvSpPr>
          <p:cNvPr id="32" name="Rechteck 31"/>
          <p:cNvSpPr/>
          <p:nvPr/>
        </p:nvSpPr>
        <p:spPr bwMode="auto">
          <a:xfrm>
            <a:off x="899592" y="1503789"/>
            <a:ext cx="1512168" cy="326429"/>
          </a:xfrm>
          <a:custGeom>
            <a:avLst/>
            <a:gdLst>
              <a:gd name="connsiteX0" fmla="*/ 0 w 1512168"/>
              <a:gd name="connsiteY0" fmla="*/ 0 h 326429"/>
              <a:gd name="connsiteX1" fmla="*/ 488934 w 1512168"/>
              <a:gd name="connsiteY1" fmla="*/ 0 h 326429"/>
              <a:gd name="connsiteX2" fmla="*/ 962747 w 1512168"/>
              <a:gd name="connsiteY2" fmla="*/ 0 h 326429"/>
              <a:gd name="connsiteX3" fmla="*/ 1512168 w 1512168"/>
              <a:gd name="connsiteY3" fmla="*/ 0 h 326429"/>
              <a:gd name="connsiteX4" fmla="*/ 1512168 w 1512168"/>
              <a:gd name="connsiteY4" fmla="*/ 326429 h 326429"/>
              <a:gd name="connsiteX5" fmla="*/ 1008112 w 1512168"/>
              <a:gd name="connsiteY5" fmla="*/ 326429 h 326429"/>
              <a:gd name="connsiteX6" fmla="*/ 549421 w 1512168"/>
              <a:gd name="connsiteY6" fmla="*/ 326429 h 326429"/>
              <a:gd name="connsiteX7" fmla="*/ 0 w 1512168"/>
              <a:gd name="connsiteY7" fmla="*/ 326429 h 326429"/>
              <a:gd name="connsiteX8" fmla="*/ 0 w 1512168"/>
              <a:gd name="connsiteY8" fmla="*/ 0 h 32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168" h="326429" extrusionOk="0">
                <a:moveTo>
                  <a:pt x="0" y="0"/>
                </a:moveTo>
                <a:cubicBezTo>
                  <a:pt x="172311" y="20244"/>
                  <a:pt x="286830" y="10577"/>
                  <a:pt x="488934" y="0"/>
                </a:cubicBezTo>
                <a:cubicBezTo>
                  <a:pt x="691038" y="-10577"/>
                  <a:pt x="798286" y="-19457"/>
                  <a:pt x="962747" y="0"/>
                </a:cubicBezTo>
                <a:cubicBezTo>
                  <a:pt x="1127208" y="19457"/>
                  <a:pt x="1399235" y="-26180"/>
                  <a:pt x="1512168" y="0"/>
                </a:cubicBezTo>
                <a:cubicBezTo>
                  <a:pt x="1514920" y="74858"/>
                  <a:pt x="1517133" y="197046"/>
                  <a:pt x="1512168" y="326429"/>
                </a:cubicBezTo>
                <a:cubicBezTo>
                  <a:pt x="1326878" y="306625"/>
                  <a:pt x="1131293" y="310610"/>
                  <a:pt x="1008112" y="326429"/>
                </a:cubicBezTo>
                <a:cubicBezTo>
                  <a:pt x="884931" y="342248"/>
                  <a:pt x="707913" y="332406"/>
                  <a:pt x="549421" y="326429"/>
                </a:cubicBezTo>
                <a:cubicBezTo>
                  <a:pt x="390929" y="320452"/>
                  <a:pt x="247180" y="322558"/>
                  <a:pt x="0" y="326429"/>
                </a:cubicBezTo>
                <a:cubicBezTo>
                  <a:pt x="9181" y="194847"/>
                  <a:pt x="-8806" y="67250"/>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000">
              <a:solidFill>
                <a:schemeClr val="tx1"/>
              </a:solidFill>
              <a:latin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Erstellung deines Designs</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130" y="1335467"/>
            <a:ext cx="8642350" cy="496351"/>
          </a:xfrm>
        </p:spPr>
        <p:txBody>
          <a:bodyPr/>
          <a:lstStyle/>
          <a:p>
            <a:pPr>
              <a:defRPr/>
            </a:pPr>
            <a:r>
              <a:rPr lang="de-DE" sz="2200">
                <a:latin typeface="Arial"/>
                <a:cs typeface="Arial"/>
              </a:rPr>
              <a:t>Unterscheidung verschiedener Grafik-Formate</a:t>
            </a:r>
            <a:endParaRPr sz="2200">
              <a:latin typeface="Arial"/>
              <a:cs typeface="Arial"/>
            </a:endParaRPr>
          </a:p>
          <a:p>
            <a:pPr>
              <a:defRPr/>
            </a:pPr>
            <a:endParaRPr lang="de-DE"/>
          </a:p>
        </p:txBody>
      </p:sp>
      <p:graphicFrame>
        <p:nvGraphicFramePr>
          <p:cNvPr id="4" name="Tabelle 5"/>
          <p:cNvGraphicFramePr>
            <a:graphicFrameLocks noGrp="1"/>
          </p:cNvGraphicFramePr>
          <p:nvPr/>
        </p:nvGraphicFramePr>
        <p:xfrm>
          <a:off x="1043608" y="1911531"/>
          <a:ext cx="7200800" cy="2316403"/>
        </p:xfrm>
        <a:graphic>
          <a:graphicData uri="http://schemas.openxmlformats.org/drawingml/2006/table">
            <a:tbl>
              <a:tblPr firstRow="1" bandRow="1">
                <a:tableStyleId>{35D0B0F5-6790-CCD4-FF2B-D8D62EFBC21F}</a:tableStyleId>
              </a:tblPr>
              <a:tblGrid>
                <a:gridCol w="36004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472172">
                <a:tc>
                  <a:txBody>
                    <a:bodyPr/>
                    <a:lstStyle/>
                    <a:p>
                      <a:pPr algn="ctr">
                        <a:defRPr/>
                      </a:pPr>
                      <a:r>
                        <a:rPr lang="de-DE">
                          <a:latin typeface="Arial"/>
                          <a:cs typeface="Arial"/>
                        </a:rPr>
                        <a:t>Rastergrafik</a:t>
                      </a:r>
                      <a:endParaRPr>
                        <a:latin typeface="Arial"/>
                        <a:cs typeface="Arial"/>
                      </a:endParaRPr>
                    </a:p>
                  </a:txBody>
                  <a:tcPr>
                    <a:solidFill>
                      <a:srgbClr val="7AB838"/>
                    </a:solidFill>
                  </a:tcPr>
                </a:tc>
                <a:tc>
                  <a:txBody>
                    <a:bodyPr/>
                    <a:lstStyle/>
                    <a:p>
                      <a:pPr algn="ctr">
                        <a:defRPr/>
                      </a:pPr>
                      <a:r>
                        <a:rPr lang="de-DE">
                          <a:latin typeface="Arial"/>
                          <a:cs typeface="Arial"/>
                        </a:rPr>
                        <a:t>Vektorgrafik</a:t>
                      </a:r>
                      <a:endParaRPr>
                        <a:latin typeface="Arial"/>
                        <a:cs typeface="Arial"/>
                      </a:endParaRPr>
                    </a:p>
                  </a:txBody>
                  <a:tcPr>
                    <a:solidFill>
                      <a:srgbClr val="7AB838"/>
                    </a:solidFill>
                  </a:tcPr>
                </a:tc>
                <a:extLst>
                  <a:ext uri="{0D108BD9-81ED-4DB2-BD59-A6C34878D82A}">
                    <a16:rowId xmlns:a16="http://schemas.microsoft.com/office/drawing/2014/main" val="10000"/>
                  </a:ext>
                </a:extLst>
              </a:tr>
              <a:tr h="1844231">
                <a:tc>
                  <a:txBody>
                    <a:bodyPr/>
                    <a:lstStyle/>
                    <a:p>
                      <a:pPr>
                        <a:defRPr/>
                      </a:pPr>
                      <a:r>
                        <a:rPr lang="de-DE">
                          <a:latin typeface="Arial"/>
                          <a:cs typeface="Arial"/>
                        </a:rPr>
                        <a:t>Speicherung der Bildinformation in Pixel mit unterschiedlichen Farben </a:t>
                      </a:r>
                      <a:endParaRPr/>
                    </a:p>
                    <a:p>
                      <a:pPr>
                        <a:defRPr/>
                      </a:pPr>
                      <a:endParaRPr b="1">
                        <a:latin typeface="Arial"/>
                        <a:cs typeface="Arial"/>
                      </a:endParaRPr>
                    </a:p>
                    <a:p>
                      <a:pPr>
                        <a:defRPr/>
                      </a:pPr>
                      <a:r>
                        <a:rPr lang="de-DE" b="1">
                          <a:latin typeface="Arial"/>
                          <a:cs typeface="Arial"/>
                        </a:rPr>
                        <a:t>→ Vergrößerung der Pixel erzeugt Unschärfe</a:t>
                      </a:r>
                      <a:endParaRPr/>
                    </a:p>
                  </a:txBody>
                  <a:tcPr>
                    <a:solidFill>
                      <a:srgbClr val="D2F3C5"/>
                    </a:solidFill>
                  </a:tcPr>
                </a:tc>
                <a:tc>
                  <a:txBody>
                    <a:bodyPr/>
                    <a:lstStyle/>
                    <a:p>
                      <a:pPr>
                        <a:defRPr/>
                      </a:pPr>
                      <a:r>
                        <a:rPr lang="de-DE">
                          <a:latin typeface="Arial"/>
                          <a:cs typeface="Arial"/>
                        </a:rPr>
                        <a:t>Speicherung aller im Bild befindlichen Objekte anhand ihrer geometrischen Eigenschaften </a:t>
                      </a:r>
                      <a:endParaRPr/>
                    </a:p>
                    <a:p>
                      <a:pPr>
                        <a:defRPr/>
                      </a:pPr>
                      <a:endParaRPr>
                        <a:latin typeface="Arial"/>
                        <a:cs typeface="Arial"/>
                      </a:endParaRPr>
                    </a:p>
                    <a:p>
                      <a:pPr>
                        <a:defRPr/>
                      </a:pPr>
                      <a:r>
                        <a:rPr lang="de-DE" b="1">
                          <a:latin typeface="Arial"/>
                          <a:cs typeface="Arial"/>
                        </a:rPr>
                        <a:t>→ Bleiben auch bei Skalierung konstant</a:t>
                      </a:r>
                      <a:endParaRPr/>
                    </a:p>
                  </a:txBody>
                  <a:tcPr>
                    <a:solidFill>
                      <a:srgbClr val="D2F3C5"/>
                    </a:solidFill>
                  </a:tcPr>
                </a:tc>
                <a:extLst>
                  <a:ext uri="{0D108BD9-81ED-4DB2-BD59-A6C34878D82A}">
                    <a16:rowId xmlns:a16="http://schemas.microsoft.com/office/drawing/2014/main" val="10001"/>
                  </a:ext>
                </a:extLst>
              </a:tr>
            </a:tbl>
          </a:graphicData>
        </a:graphic>
      </p:graphicFrame>
      <p:sp>
        <p:nvSpPr>
          <p:cNvPr id="6" name="Pfeil: nach rechts 5"/>
          <p:cNvSpPr/>
          <p:nvPr/>
        </p:nvSpPr>
        <p:spPr bwMode="auto">
          <a:xfrm>
            <a:off x="1187624" y="4269409"/>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Textfeld 6"/>
          <p:cNvSpPr txBox="1"/>
          <p:nvPr/>
        </p:nvSpPr>
        <p:spPr bwMode="auto">
          <a:xfrm>
            <a:off x="1907704" y="4282833"/>
            <a:ext cx="1584175" cy="400110"/>
          </a:xfrm>
          <a:prstGeom prst="rect">
            <a:avLst/>
          </a:prstGeom>
          <a:noFill/>
        </p:spPr>
        <p:txBody>
          <a:bodyPr wrap="square" rtlCol="0">
            <a:spAutoFit/>
          </a:bodyPr>
          <a:lstStyle/>
          <a:p>
            <a:pPr>
              <a:defRPr/>
            </a:pPr>
            <a:r>
              <a:rPr lang="de-DE" sz="2000">
                <a:latin typeface="Arial"/>
                <a:cs typeface="Arial"/>
              </a:rPr>
              <a:t>Nur Gravur</a:t>
            </a:r>
            <a:endParaRPr sz="2000">
              <a:latin typeface="Arial"/>
              <a:cs typeface="Arial"/>
            </a:endParaRPr>
          </a:p>
        </p:txBody>
      </p:sp>
      <p:sp>
        <p:nvSpPr>
          <p:cNvPr id="8" name="Pfeil: nach rechts 7"/>
          <p:cNvSpPr/>
          <p:nvPr/>
        </p:nvSpPr>
        <p:spPr bwMode="auto">
          <a:xfrm>
            <a:off x="4932040" y="4307646"/>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feld 8"/>
          <p:cNvSpPr txBox="1"/>
          <p:nvPr/>
        </p:nvSpPr>
        <p:spPr bwMode="auto">
          <a:xfrm>
            <a:off x="5652119" y="4301691"/>
            <a:ext cx="2520975" cy="400110"/>
          </a:xfrm>
          <a:prstGeom prst="rect">
            <a:avLst/>
          </a:prstGeom>
          <a:noFill/>
        </p:spPr>
        <p:txBody>
          <a:bodyPr wrap="square" rtlCol="0">
            <a:spAutoFit/>
          </a:bodyPr>
          <a:lstStyle/>
          <a:p>
            <a:pPr>
              <a:defRPr/>
            </a:pPr>
            <a:r>
              <a:rPr lang="de-DE" sz="2000">
                <a:latin typeface="Arial"/>
                <a:cs typeface="Arial"/>
              </a:rPr>
              <a:t>Gravur und Schnitt</a:t>
            </a:r>
            <a:endParaRPr sz="20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Einführung in Inkscape</a:t>
            </a:r>
          </a:p>
        </p:txBody>
      </p:sp>
      <p:sp>
        <p:nvSpPr>
          <p:cNvPr id="3" name="Textplatzhalter 2"/>
          <p:cNvSpPr>
            <a:spLocks noGrp="1"/>
          </p:cNvSpPr>
          <p:nvPr>
            <p:ph type="body" sz="quarter" idx="10"/>
          </p:nvPr>
        </p:nvSpPr>
        <p:spPr bwMode="auto"/>
        <p:txBody>
          <a:bodyPr/>
          <a:lstStyle/>
          <a:p>
            <a:pPr>
              <a:defRPr/>
            </a:pPr>
            <a:r>
              <a:rPr lang="de-DE" sz="2400" dirty="0">
                <a:latin typeface="Arial"/>
                <a:cs typeface="Arial"/>
              </a:rPr>
              <a:t>Kraftvoller SVG-Editor</a:t>
            </a:r>
            <a:endParaRPr sz="2400" dirty="0">
              <a:latin typeface="Arial"/>
              <a:cs typeface="Arial"/>
            </a:endParaRPr>
          </a:p>
          <a:p>
            <a:pPr>
              <a:defRPr/>
            </a:pPr>
            <a:r>
              <a:rPr lang="de-DE" sz="2400" dirty="0">
                <a:latin typeface="Arial"/>
                <a:cs typeface="Arial"/>
              </a:rPr>
              <a:t>Open-Source </a:t>
            </a:r>
            <a:r>
              <a:rPr lang="de-DE" sz="2400" dirty="0">
                <a:latin typeface="Arial"/>
                <a:cs typeface="Arial"/>
                <a:sym typeface="Wingdings" panose="05000000000000000000" pitchFamily="2" charset="2"/>
              </a:rPr>
              <a:t></a:t>
            </a:r>
            <a:r>
              <a:rPr lang="de-DE" sz="2400" dirty="0">
                <a:latin typeface="Arial"/>
                <a:cs typeface="Arial"/>
              </a:rPr>
              <a:t> kostenlos verfügbar</a:t>
            </a:r>
            <a:endParaRPr sz="2400" dirty="0">
              <a:latin typeface="Arial"/>
              <a:cs typeface="Arial"/>
            </a:endParaRPr>
          </a:p>
          <a:p>
            <a:pPr>
              <a:defRPr/>
            </a:pPr>
            <a:r>
              <a:rPr lang="de-DE" sz="2400" dirty="0">
                <a:latin typeface="Arial"/>
                <a:cs typeface="Arial"/>
              </a:rPr>
              <a:t>Vergleichbar mit Adobe Illustrator</a:t>
            </a:r>
            <a:endParaRPr sz="2400" dirty="0">
              <a:latin typeface="Arial"/>
              <a:cs typeface="Arial"/>
            </a:endParaRPr>
          </a:p>
          <a:p>
            <a:pPr>
              <a:defRPr/>
            </a:pPr>
            <a:r>
              <a:rPr lang="de-DE" sz="2400" dirty="0">
                <a:latin typeface="Arial"/>
                <a:cs typeface="Arial"/>
              </a:rPr>
              <a:t>Erstellen von .</a:t>
            </a:r>
            <a:r>
              <a:rPr lang="de-DE" sz="2400" dirty="0" err="1">
                <a:latin typeface="Arial"/>
                <a:cs typeface="Arial"/>
              </a:rPr>
              <a:t>svg</a:t>
            </a:r>
            <a:r>
              <a:rPr lang="de-DE" sz="2400" dirty="0">
                <a:latin typeface="Arial"/>
                <a:cs typeface="Arial"/>
              </a:rPr>
              <a:t> Dateien</a:t>
            </a:r>
            <a:endParaRPr sz="2400" dirty="0">
              <a:latin typeface="Arial"/>
              <a:cs typeface="Arial"/>
            </a:endParaRPr>
          </a:p>
          <a:p>
            <a:pPr>
              <a:defRPr/>
            </a:pPr>
            <a:endParaRPr lang="de-DE" dirty="0"/>
          </a:p>
        </p:txBody>
      </p:sp>
      <p:pic>
        <p:nvPicPr>
          <p:cNvPr id="5" name="Grafik 4"/>
          <p:cNvPicPr>
            <a:picLocks noChangeAspect="1"/>
          </p:cNvPicPr>
          <p:nvPr/>
        </p:nvPicPr>
        <p:blipFill>
          <a:blip r:embed="rId2"/>
          <a:srcRect t="17309" b="21924"/>
          <a:stretch/>
        </p:blipFill>
        <p:spPr bwMode="auto">
          <a:xfrm>
            <a:off x="6084168" y="2211710"/>
            <a:ext cx="2538397" cy="2181649"/>
          </a:xfrm>
          <a:prstGeom prst="rect">
            <a:avLst/>
          </a:prstGeom>
        </p:spPr>
      </p:pic>
      <p:sp>
        <p:nvSpPr>
          <p:cNvPr id="6" name="Textfeld 5"/>
          <p:cNvSpPr txBox="1"/>
          <p:nvPr/>
        </p:nvSpPr>
        <p:spPr bwMode="auto">
          <a:xfrm>
            <a:off x="5364088" y="4590219"/>
            <a:ext cx="3779912" cy="523220"/>
          </a:xfrm>
          <a:prstGeom prst="rect">
            <a:avLst/>
          </a:prstGeom>
          <a:noFill/>
        </p:spPr>
        <p:txBody>
          <a:bodyPr wrap="square" rtlCol="0">
            <a:spAutoFit/>
          </a:bodyPr>
          <a:lstStyle/>
          <a:p>
            <a:pPr>
              <a:defRPr/>
            </a:pPr>
            <a:r>
              <a:rPr lang="de-DE" sz="700" dirty="0">
                <a:latin typeface="Lucida Sans"/>
              </a:rPr>
              <a:t>Quellen: </a:t>
            </a:r>
            <a:endParaRPr dirty="0"/>
          </a:p>
          <a:p>
            <a:pPr>
              <a:defRPr/>
            </a:pPr>
            <a:r>
              <a:rPr lang="de-DE" sz="700" dirty="0" err="1">
                <a:latin typeface="Lucida Sans"/>
              </a:rPr>
              <a:t>inkscape.org</a:t>
            </a:r>
            <a:endParaRPr dirty="0"/>
          </a:p>
          <a:p>
            <a:pPr>
              <a:defRPr/>
            </a:pPr>
            <a:endParaRPr lang="de-DE" sz="700" dirty="0">
              <a:latin typeface="Lucida Sans"/>
            </a:endParaRPr>
          </a:p>
          <a:p>
            <a:pPr>
              <a:defRPr/>
            </a:pPr>
            <a:endParaRPr lang="de-DE" sz="700" dirty="0">
              <a:latin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1995686"/>
            <a:ext cx="8642350" cy="1008112"/>
          </a:xfrm>
        </p:spPr>
        <p:txBody>
          <a:bodyPr/>
          <a:lstStyle/>
          <a:p>
            <a:pPr marL="0" indent="0" algn="ctr">
              <a:buNone/>
              <a:defRPr/>
            </a:pPr>
            <a:r>
              <a:rPr lang="de-DE" sz="4000" b="1">
                <a:solidFill>
                  <a:srgbClr val="FF0000"/>
                </a:solidFill>
                <a:latin typeface="Arial"/>
                <a:cs typeface="Arial"/>
              </a:rPr>
              <a:t>Vorführung</a:t>
            </a:r>
            <a:r>
              <a:rPr lang="de-DE" sz="4000" b="1">
                <a:latin typeface="Arial"/>
                <a:cs typeface="Arial"/>
              </a:rPr>
              <a:t> Inkscape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Du bist dran!</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sz="2400">
                <a:latin typeface="Arial"/>
                <a:cs typeface="Arial"/>
              </a:rPr>
              <a:t>Sei kreativ und gestalte deinen eigenen </a:t>
            </a:r>
            <a:endParaRPr lang="de-DE">
              <a:latin typeface="Arial"/>
              <a:cs typeface="Arial"/>
            </a:endParaRPr>
          </a:p>
          <a:p>
            <a:pPr marL="0" indent="0" algn="ctr">
              <a:buNone/>
              <a:defRPr/>
            </a:pPr>
            <a:r>
              <a:rPr lang="de-DE" sz="3600" b="1">
                <a:solidFill>
                  <a:srgbClr val="79B040"/>
                </a:solidFill>
                <a:latin typeface="Arial"/>
                <a:cs typeface="Arial"/>
              </a:rPr>
              <a:t>Untersetzer</a:t>
            </a:r>
            <a:r>
              <a:rPr lang="de-DE" sz="3600" b="1">
                <a:solidFill>
                  <a:srgbClr val="84B819"/>
                </a:solidFill>
                <a:latin typeface="Arial"/>
                <a:cs typeface="Arial"/>
              </a:rPr>
              <a:t> </a:t>
            </a:r>
            <a:endParaRPr sz="2400">
              <a:latin typeface="Arial"/>
              <a:cs typeface="Arial"/>
            </a:endParaRPr>
          </a:p>
          <a:p>
            <a:pPr>
              <a:lnSpc>
                <a:spcPct val="100000"/>
              </a:lnSpc>
              <a:defRPr/>
            </a:pPr>
            <a:r>
              <a:rPr lang="de-DE" sz="2400">
                <a:latin typeface="Arial"/>
                <a:cs typeface="Arial"/>
              </a:rPr>
              <a:t>Material: Holz</a:t>
            </a:r>
            <a:endParaRPr sz="2400">
              <a:latin typeface="Arial"/>
              <a:cs typeface="Arial"/>
            </a:endParaRPr>
          </a:p>
          <a:p>
            <a:pPr>
              <a:lnSpc>
                <a:spcPct val="100000"/>
              </a:lnSpc>
              <a:defRPr/>
            </a:pPr>
            <a:r>
              <a:rPr lang="de-DE" sz="2400">
                <a:latin typeface="Arial"/>
                <a:cs typeface="Arial"/>
              </a:rPr>
              <a:t>Größe: 10*10 cm </a:t>
            </a:r>
            <a:endParaRPr sz="2400">
              <a:latin typeface="Arial"/>
              <a:cs typeface="Arial"/>
            </a:endParaRPr>
          </a:p>
        </p:txBody>
      </p:sp>
      <p:sp>
        <p:nvSpPr>
          <p:cNvPr id="4" name="Pfeil: nach rechts 3"/>
          <p:cNvSpPr/>
          <p:nvPr/>
        </p:nvSpPr>
        <p:spPr bwMode="auto">
          <a:xfrm>
            <a:off x="467544" y="4029843"/>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79B040"/>
              </a:solidFill>
            </a:endParaRPr>
          </a:p>
        </p:txBody>
      </p:sp>
      <p:sp>
        <p:nvSpPr>
          <p:cNvPr id="6" name="Textfeld 5"/>
          <p:cNvSpPr txBox="1"/>
          <p:nvPr/>
        </p:nvSpPr>
        <p:spPr bwMode="auto">
          <a:xfrm>
            <a:off x="1259632" y="4025914"/>
            <a:ext cx="6912768" cy="400110"/>
          </a:xfrm>
          <a:prstGeom prst="rect">
            <a:avLst/>
          </a:prstGeom>
          <a:noFill/>
        </p:spPr>
        <p:txBody>
          <a:bodyPr wrap="square" rtlCol="0">
            <a:spAutoFit/>
          </a:bodyPr>
          <a:lstStyle/>
          <a:p>
            <a:pPr>
              <a:defRPr/>
            </a:pPr>
            <a:r>
              <a:rPr lang="de-DE" sz="2000" b="1">
                <a:latin typeface="Arial"/>
                <a:cs typeface="Arial"/>
              </a:rPr>
              <a:t>Erstelle eine SVG Datei zur Verarbeitung im Mr Beam!</a:t>
            </a:r>
            <a:endParaRPr>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Zeit kreativ zu werden!</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825" y="1707653"/>
            <a:ext cx="8642350" cy="2088232"/>
          </a:xfrm>
        </p:spPr>
        <p:txBody>
          <a:bodyPr anchor="ctr"/>
          <a:lstStyle/>
          <a:p>
            <a:pPr marL="0" indent="0" algn="ctr">
              <a:buNone/>
              <a:defRPr/>
            </a:pPr>
            <a:r>
              <a:rPr lang="de-DE" sz="3600" dirty="0">
                <a:latin typeface="Arial"/>
                <a:cs typeface="Arial"/>
              </a:rPr>
              <a:t>Untersetzer designen in </a:t>
            </a:r>
            <a:r>
              <a:rPr lang="de-DE" sz="3600" b="1" dirty="0" err="1">
                <a:latin typeface="Arial"/>
                <a:cs typeface="Arial"/>
              </a:rPr>
              <a:t>Inkscape</a:t>
            </a:r>
            <a:endParaRPr lang="de-DE" sz="3600" b="1" dirty="0">
              <a:latin typeface="Arial"/>
              <a:cs typeface="Arial"/>
            </a:endParaRPr>
          </a:p>
          <a:p>
            <a:pPr marL="0" indent="0" algn="ctr">
              <a:buNone/>
              <a:defRPr/>
            </a:pPr>
            <a:r>
              <a:rPr lang="de-DE" sz="3600" dirty="0">
                <a:latin typeface="Arial"/>
                <a:cs typeface="Arial"/>
              </a:rPr>
              <a:t>(~ 60 min)</a:t>
            </a:r>
            <a:endParaRPr sz="2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sz="2800">
                <a:solidFill>
                  <a:srgbClr val="79B040"/>
                </a:solidFill>
                <a:latin typeface="Arial"/>
                <a:cs typeface="Arial"/>
              </a:rPr>
              <a:t>Agenda</a:t>
            </a:r>
            <a:r>
              <a:rPr lang="en-GB" sz="2800">
                <a:latin typeface="Arial"/>
                <a:cs typeface="Arial"/>
              </a:rPr>
              <a:t> </a:t>
            </a:r>
            <a:endParaRPr sz="2800">
              <a:latin typeface="Arial"/>
              <a:cs typeface="Arial"/>
            </a:endParaRPr>
          </a:p>
        </p:txBody>
      </p:sp>
      <p:sp>
        <p:nvSpPr>
          <p:cNvPr id="6" name="Textplatzhalter 2"/>
          <p:cNvSpPr>
            <a:spLocks noGrp="1"/>
          </p:cNvSpPr>
          <p:nvPr>
            <p:ph type="body" sz="quarter" idx="10"/>
          </p:nvPr>
        </p:nvSpPr>
        <p:spPr bwMode="auto">
          <a:xfrm>
            <a:off x="250825" y="1419622"/>
            <a:ext cx="8642350" cy="3168351"/>
          </a:xfrm>
        </p:spPr>
        <p:txBody>
          <a:bodyPr/>
          <a:lstStyle/>
          <a:p>
            <a:pPr>
              <a:defRPr/>
            </a:pPr>
            <a:r>
              <a:rPr lang="de-DE" dirty="0">
                <a:latin typeface="Arial"/>
                <a:cs typeface="Arial"/>
              </a:rPr>
              <a:t>Eröffnung</a:t>
            </a:r>
            <a:endParaRPr sz="2400" dirty="0">
              <a:latin typeface="Arial"/>
              <a:cs typeface="Arial"/>
            </a:endParaRPr>
          </a:p>
          <a:p>
            <a:pPr>
              <a:defRPr/>
            </a:pPr>
            <a:r>
              <a:rPr lang="de-DE" dirty="0">
                <a:latin typeface="Arial"/>
                <a:cs typeface="Arial"/>
              </a:rPr>
              <a:t>Theoretische Hintergründe</a:t>
            </a:r>
            <a:endParaRPr sz="2400" dirty="0">
              <a:latin typeface="Arial"/>
              <a:cs typeface="Arial"/>
            </a:endParaRPr>
          </a:p>
          <a:p>
            <a:pPr>
              <a:defRPr/>
            </a:pPr>
            <a:r>
              <a:rPr lang="de-DE" dirty="0">
                <a:latin typeface="Arial"/>
                <a:cs typeface="Arial"/>
              </a:rPr>
              <a:t>Einführung in </a:t>
            </a:r>
            <a:r>
              <a:rPr lang="de-DE" dirty="0" err="1">
                <a:latin typeface="Arial"/>
                <a:cs typeface="Arial"/>
              </a:rPr>
              <a:t>Inkscape</a:t>
            </a:r>
            <a:endParaRPr lang="de-DE" dirty="0">
              <a:latin typeface="Arial"/>
              <a:cs typeface="Arial"/>
            </a:endParaRPr>
          </a:p>
          <a:p>
            <a:pPr>
              <a:defRPr/>
            </a:pPr>
            <a:r>
              <a:rPr lang="de-DE" dirty="0">
                <a:latin typeface="Arial"/>
                <a:cs typeface="Arial"/>
              </a:rPr>
              <a:t>Erstellung deines personalisierten Untersetzers</a:t>
            </a:r>
            <a:endParaRPr sz="2400" dirty="0">
              <a:latin typeface="Arial"/>
              <a:cs typeface="Arial"/>
            </a:endParaRPr>
          </a:p>
          <a:p>
            <a:pPr>
              <a:defRPr/>
            </a:pPr>
            <a:r>
              <a:rPr lang="de-DE" dirty="0">
                <a:latin typeface="Arial"/>
                <a:cs typeface="Arial"/>
              </a:rPr>
              <a:t>Vorbereitung des Lasercutters</a:t>
            </a:r>
            <a:endParaRPr sz="2400" dirty="0">
              <a:latin typeface="Arial"/>
              <a:cs typeface="Arial"/>
            </a:endParaRPr>
          </a:p>
          <a:p>
            <a:pPr>
              <a:defRPr/>
            </a:pPr>
            <a:r>
              <a:rPr lang="de-DE" dirty="0">
                <a:latin typeface="Arial"/>
                <a:cs typeface="Arial"/>
              </a:rPr>
              <a:t>Abschluss und Feedback</a:t>
            </a:r>
            <a:endParaRPr sz="2400" dirty="0">
              <a:latin typeface="Arial"/>
              <a:cs typeface="Arial"/>
            </a:endParaRPr>
          </a:p>
          <a:p>
            <a:pPr marL="914400" lvl="2" indent="0">
              <a:buNone/>
              <a:defRPr/>
            </a:pPr>
            <a:endParaRPr lang="de-DE" sz="2000" dirty="0">
              <a:latin typeface="Lucida Sans"/>
            </a:endParaRPr>
          </a:p>
          <a:p>
            <a:pPr lvl="3">
              <a:defRPr/>
            </a:pPr>
            <a:endParaRPr lang="de-DE" sz="1800" dirty="0"/>
          </a:p>
          <a:p>
            <a:pPr lvl="3">
              <a:defRPr/>
            </a:pPr>
            <a:endParaRPr lang="de-DE" sz="1800" dirty="0"/>
          </a:p>
          <a:p>
            <a:pPr lvl="3">
              <a:defRPr/>
            </a:pPr>
            <a:endParaRPr lang="de-DE" sz="1800" dirty="0"/>
          </a:p>
          <a:p>
            <a:pPr lvl="1">
              <a:defRPr/>
            </a:pP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1491631"/>
            <a:ext cx="8642350" cy="2088232"/>
          </a:xfrm>
        </p:spPr>
        <p:txBody>
          <a:bodyPr anchor="ctr"/>
          <a:lstStyle/>
          <a:p>
            <a:pPr marL="0" indent="0" algn="ctr">
              <a:buNone/>
              <a:defRPr/>
            </a:pPr>
            <a:r>
              <a:rPr lang="de-DE" sz="3600">
                <a:latin typeface="Arial"/>
                <a:cs typeface="Arial"/>
              </a:rPr>
              <a:t>Präsentation und Reflexion der Modelle </a:t>
            </a:r>
            <a:endParaRPr lang="de-DE" sz="3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1347614"/>
            <a:ext cx="8642350" cy="2520279"/>
          </a:xfrm>
        </p:spPr>
        <p:txBody>
          <a:bodyPr anchor="ctr"/>
          <a:lstStyle/>
          <a:p>
            <a:pPr marL="0" indent="0" algn="ctr">
              <a:buNone/>
              <a:defRPr/>
            </a:pPr>
            <a:r>
              <a:rPr lang="de-DE" sz="3600" dirty="0">
                <a:latin typeface="Arial"/>
                <a:cs typeface="Arial"/>
              </a:rPr>
              <a:t>(Optional) </a:t>
            </a:r>
            <a:endParaRPr dirty="0"/>
          </a:p>
          <a:p>
            <a:pPr marL="0" indent="0" algn="ctr">
              <a:buNone/>
              <a:defRPr/>
            </a:pPr>
            <a:r>
              <a:rPr lang="de-DE" sz="3600" dirty="0">
                <a:latin typeface="Arial"/>
                <a:cs typeface="Arial"/>
              </a:rPr>
              <a:t>Weiteres designen in </a:t>
            </a:r>
            <a:r>
              <a:rPr lang="de-DE" sz="3600" dirty="0" err="1">
                <a:latin typeface="Arial"/>
                <a:cs typeface="Arial"/>
              </a:rPr>
              <a:t>Inkscape</a:t>
            </a:r>
            <a:r>
              <a:rPr lang="de-DE" sz="3600" dirty="0">
                <a:latin typeface="Arial"/>
                <a:cs typeface="Arial"/>
              </a:rPr>
              <a:t> </a:t>
            </a:r>
            <a:endParaRPr dirty="0"/>
          </a:p>
          <a:p>
            <a:pPr marL="0" indent="0" algn="ctr">
              <a:buNone/>
              <a:defRPr/>
            </a:pPr>
            <a:r>
              <a:rPr lang="de-DE" sz="3600" dirty="0">
                <a:latin typeface="Arial"/>
                <a:cs typeface="Arial"/>
              </a:rPr>
              <a:t>(~ 30 Min)</a:t>
            </a:r>
            <a:endParaRPr sz="2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Einführung in BeamOS</a:t>
            </a:r>
          </a:p>
        </p:txBody>
      </p:sp>
      <p:sp>
        <p:nvSpPr>
          <p:cNvPr id="3" name="Textplatzhalter 2"/>
          <p:cNvSpPr>
            <a:spLocks noGrp="1"/>
          </p:cNvSpPr>
          <p:nvPr>
            <p:ph type="body" sz="quarter" idx="10"/>
          </p:nvPr>
        </p:nvSpPr>
        <p:spPr bwMode="auto"/>
        <p:txBody>
          <a:bodyPr/>
          <a:lstStyle/>
          <a:p>
            <a:pPr>
              <a:defRPr/>
            </a:pPr>
            <a:r>
              <a:rPr lang="de-DE" sz="2400">
                <a:latin typeface="Arial"/>
                <a:cs typeface="Arial"/>
              </a:rPr>
              <a:t>Webbasiertes Interface zur Bedienung des Mr Beam</a:t>
            </a:r>
            <a:endParaRPr/>
          </a:p>
          <a:p>
            <a:pPr>
              <a:defRPr/>
            </a:pPr>
            <a:r>
              <a:rPr lang="de-DE" sz="2400">
                <a:latin typeface="Arial"/>
                <a:cs typeface="Arial"/>
              </a:rPr>
              <a:t>Einstellungen für Gravur und Schnitte festlegen</a:t>
            </a:r>
            <a:endParaRPr sz="2400">
              <a:latin typeface="Arial"/>
              <a:cs typeface="Arial"/>
            </a:endParaRPr>
          </a:p>
          <a:p>
            <a:pPr>
              <a:defRPr/>
            </a:pPr>
            <a:r>
              <a:rPr lang="de-DE" sz="2400">
                <a:latin typeface="Arial"/>
                <a:cs typeface="Arial"/>
              </a:rPr>
              <a:t>Simple Design-Optionen innerhalb der Anwendung</a:t>
            </a:r>
            <a:endParaRPr sz="2400">
              <a:latin typeface="Arial"/>
              <a:cs typeface="Arial"/>
            </a:endParaRPr>
          </a:p>
          <a:p>
            <a:pPr>
              <a:defRPr/>
            </a:pPr>
            <a:r>
              <a:rPr lang="de-DE" sz="2400">
                <a:latin typeface="Arial"/>
                <a:cs typeface="Arial"/>
              </a:rPr>
              <a:t>Starten des Laser-Jobs</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2211710"/>
            <a:ext cx="8642350" cy="1008112"/>
          </a:xfrm>
        </p:spPr>
        <p:txBody>
          <a:bodyPr/>
          <a:lstStyle/>
          <a:p>
            <a:pPr marL="0" indent="0" algn="ctr">
              <a:buNone/>
              <a:defRPr/>
            </a:pPr>
            <a:r>
              <a:rPr lang="de-DE" sz="3600" b="1">
                <a:solidFill>
                  <a:srgbClr val="FF0000"/>
                </a:solidFill>
                <a:latin typeface="Arial"/>
                <a:cs typeface="Arial"/>
              </a:rPr>
              <a:t>Vorführung</a:t>
            </a:r>
            <a:r>
              <a:rPr lang="de-DE" sz="3600" b="1">
                <a:latin typeface="Arial"/>
                <a:cs typeface="Arial"/>
              </a:rPr>
              <a:t> BeamOS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Geräteeinweisung</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130" y="1422518"/>
            <a:ext cx="8642350" cy="3240087"/>
          </a:xfrm>
        </p:spPr>
        <p:txBody>
          <a:bodyPr/>
          <a:lstStyle/>
          <a:p>
            <a:pPr marL="0" indent="0">
              <a:buNone/>
              <a:defRPr/>
            </a:pPr>
            <a:r>
              <a:rPr lang="de-DE" b="1">
                <a:latin typeface="Arial"/>
                <a:cs typeface="Arial"/>
              </a:rPr>
              <a:t>Workflow am Mr Beam</a:t>
            </a:r>
            <a:endParaRPr>
              <a:latin typeface="Arial"/>
              <a:cs typeface="Arial"/>
            </a:endParaRPr>
          </a:p>
          <a:p>
            <a:pPr>
              <a:defRPr/>
            </a:pPr>
            <a:r>
              <a:rPr lang="de-DE">
                <a:latin typeface="Arial"/>
                <a:cs typeface="Arial"/>
              </a:rPr>
              <a:t>Einschalten</a:t>
            </a:r>
            <a:endParaRPr>
              <a:latin typeface="Arial"/>
              <a:cs typeface="Arial"/>
            </a:endParaRPr>
          </a:p>
          <a:p>
            <a:pPr>
              <a:defRPr/>
            </a:pPr>
            <a:r>
              <a:rPr lang="de-DE">
                <a:latin typeface="Arial"/>
                <a:cs typeface="Arial"/>
              </a:rPr>
              <a:t>Verbinden mit BeamOS → Webinterface für Mr Beam</a:t>
            </a:r>
            <a:endParaRPr/>
          </a:p>
          <a:p>
            <a:pPr>
              <a:defRPr/>
            </a:pPr>
            <a:r>
              <a:rPr lang="de-DE">
                <a:latin typeface="Arial"/>
                <a:cs typeface="Arial"/>
              </a:rPr>
              <a:t>Homing → Nullpunkt ausführen </a:t>
            </a:r>
            <a:endParaRPr>
              <a:latin typeface="Arial"/>
              <a:cs typeface="Arial"/>
            </a:endParaRPr>
          </a:p>
          <a:p>
            <a:pPr>
              <a:defRPr/>
            </a:pPr>
            <a:r>
              <a:rPr lang="de-DE">
                <a:latin typeface="Arial"/>
                <a:cs typeface="Arial"/>
              </a:rPr>
              <a:t>Einlegen des Ausgangsmaterials</a:t>
            </a:r>
            <a:endParaRPr>
              <a:latin typeface="Arial"/>
              <a:cs typeface="Arial"/>
            </a:endParaRPr>
          </a:p>
          <a:p>
            <a:pPr>
              <a:defRPr/>
            </a:pPr>
            <a:r>
              <a:rPr lang="de-DE">
                <a:latin typeface="Arial"/>
                <a:cs typeface="Arial"/>
              </a:rPr>
              <a:t>Laserkopf fokussieren→ Höhe des Materials beachten </a:t>
            </a:r>
            <a:endParaRPr>
              <a:latin typeface="Arial"/>
              <a:cs typeface="Arial"/>
            </a:endParaRPr>
          </a:p>
          <a:p>
            <a:pPr>
              <a:defRPr/>
            </a:pPr>
            <a:r>
              <a:rPr lang="de-DE">
                <a:latin typeface="Arial"/>
                <a:cs typeface="Arial"/>
              </a:rPr>
              <a:t>Reinladen des Designs </a:t>
            </a:r>
            <a:r>
              <a:rPr lang="de-DE"/>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2"/>
          <p:cNvSpPr>
            <a:spLocks noGrp="1"/>
          </p:cNvSpPr>
          <p:nvPr>
            <p:ph type="body" sz="quarter" idx="10"/>
          </p:nvPr>
        </p:nvSpPr>
        <p:spPr bwMode="auto">
          <a:xfrm>
            <a:off x="250825" y="1635782"/>
            <a:ext cx="8642350" cy="1871935"/>
          </a:xfrm>
        </p:spPr>
        <p:txBody>
          <a:bodyPr anchor="ctr"/>
          <a:lstStyle/>
          <a:p>
            <a:pPr marL="0" indent="0" algn="ctr">
              <a:buNone/>
              <a:defRPr/>
            </a:pPr>
            <a:r>
              <a:rPr lang="de-DE" sz="3200">
                <a:latin typeface="Arial"/>
                <a:cs typeface="Arial"/>
              </a:rPr>
              <a:t>Geräteeinweisung am Mr Beam und </a:t>
            </a:r>
            <a:endParaRPr/>
          </a:p>
          <a:p>
            <a:pPr marL="0" indent="0" algn="ctr">
              <a:buNone/>
              <a:defRPr/>
            </a:pPr>
            <a:r>
              <a:rPr lang="de-DE" sz="3200">
                <a:latin typeface="Arial"/>
                <a:cs typeface="Arial"/>
              </a:rPr>
              <a:t>Starten des Laserjobs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dirty="0">
                <a:solidFill>
                  <a:srgbClr val="79B040"/>
                </a:solidFill>
                <a:latin typeface="Arial"/>
                <a:cs typeface="Arial"/>
              </a:rPr>
              <a:t>Abschluss und Feedback</a:t>
            </a:r>
            <a:endParaRPr sz="2800" dirty="0">
              <a:solidFill>
                <a:srgbClr val="79B040"/>
              </a:solidFill>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79B040"/>
                </a:solidFill>
                <a:latin typeface="Arial"/>
              </a:rPr>
              <a:t>Abschluss und Feedback</a:t>
            </a:r>
            <a:endParaRPr lang="en-GB" dirty="0"/>
          </a:p>
        </p:txBody>
      </p:sp>
      <p:sp>
        <p:nvSpPr>
          <p:cNvPr id="3" name="Textplatzhalter 2"/>
          <p:cNvSpPr>
            <a:spLocks noGrp="1"/>
          </p:cNvSpPr>
          <p:nvPr>
            <p:ph type="body" sz="quarter" idx="10"/>
          </p:nvPr>
        </p:nvSpPr>
        <p:spPr/>
        <p:txBody>
          <a:bodyPr/>
          <a:lstStyle/>
          <a:p>
            <a:endParaRPr lang="en-GB" sz="1400" dirty="0"/>
          </a:p>
        </p:txBody>
      </p:sp>
    </p:spTree>
    <p:extLst>
      <p:ext uri="{BB962C8B-B14F-4D97-AF65-F5344CB8AC3E}">
        <p14:creationId xmlns:p14="http://schemas.microsoft.com/office/powerpoint/2010/main" val="396751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Empfehlungen</a:t>
            </a:r>
            <a:endParaRPr/>
          </a:p>
        </p:txBody>
      </p:sp>
      <p:sp>
        <p:nvSpPr>
          <p:cNvPr id="3" name="Textplatzhalter 2"/>
          <p:cNvSpPr>
            <a:spLocks noGrp="1"/>
          </p:cNvSpPr>
          <p:nvPr>
            <p:ph type="body" sz="quarter" idx="10"/>
          </p:nvPr>
        </p:nvSpPr>
        <p:spPr bwMode="auto"/>
        <p:txBody>
          <a:bodyPr/>
          <a:lstStyle/>
          <a:p>
            <a:pPr>
              <a:defRPr/>
            </a:pPr>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Literaturempfehlungen</a:t>
            </a:r>
            <a:endParaRPr/>
          </a:p>
        </p:txBody>
      </p:sp>
      <p:sp>
        <p:nvSpPr>
          <p:cNvPr id="3" name="Textplatzhalter 2"/>
          <p:cNvSpPr>
            <a:spLocks noGrp="1"/>
          </p:cNvSpPr>
          <p:nvPr>
            <p:ph type="body" sz="quarter" idx="10"/>
          </p:nvPr>
        </p:nvSpPr>
        <p:spPr bwMode="auto"/>
        <p:txBody>
          <a:bodyPr/>
          <a:lstStyle/>
          <a:p>
            <a:pPr>
              <a:defRPr/>
            </a:pP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Eine kurze Vorstellungsrunde!</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825" y="1491630"/>
            <a:ext cx="8425631" cy="3240087"/>
          </a:xfrm>
        </p:spPr>
        <p:txBody>
          <a:bodyPr/>
          <a:lstStyle/>
          <a:p>
            <a:pPr>
              <a:defRPr/>
            </a:pPr>
            <a:r>
              <a:rPr lang="de-DE">
                <a:latin typeface="Arial"/>
                <a:cs typeface="Arial"/>
              </a:rPr>
              <a:t>Wer bist du?</a:t>
            </a:r>
            <a:endParaRPr sz="2800">
              <a:latin typeface="Arial"/>
              <a:cs typeface="Arial"/>
            </a:endParaRPr>
          </a:p>
          <a:p>
            <a:pPr>
              <a:defRPr/>
            </a:pPr>
            <a:r>
              <a:rPr lang="de-DE">
                <a:latin typeface="Arial"/>
                <a:cs typeface="Arial"/>
              </a:rPr>
              <a:t>Was studierst du?</a:t>
            </a:r>
            <a:endParaRPr sz="2800">
              <a:latin typeface="Arial"/>
              <a:cs typeface="Arial"/>
            </a:endParaRPr>
          </a:p>
          <a:p>
            <a:pPr>
              <a:defRPr/>
            </a:pPr>
            <a:r>
              <a:rPr lang="de-DE">
                <a:latin typeface="Arial"/>
                <a:cs typeface="Arial"/>
              </a:rPr>
              <a:t>Wie hast du von dem Workshop erfahren?</a:t>
            </a:r>
            <a:endParaRPr sz="2800">
              <a:latin typeface="Arial"/>
              <a:cs typeface="Arial"/>
            </a:endParaRPr>
          </a:p>
          <a:p>
            <a:pPr>
              <a:defRPr/>
            </a:pPr>
            <a:r>
              <a:rPr lang="de-DE">
                <a:latin typeface="Arial"/>
                <a:cs typeface="Arial"/>
              </a:rPr>
              <a:t>Was sind deine Erfahrungen im Bereich Lasercut?</a:t>
            </a:r>
            <a:endParaRPr sz="2800">
              <a:latin typeface="Arial"/>
              <a:cs typeface="Arial"/>
            </a:endParaRPr>
          </a:p>
          <a:p>
            <a:pPr>
              <a:defRPr/>
            </a:pPr>
            <a:r>
              <a:rPr lang="de-DE">
                <a:latin typeface="Arial"/>
                <a:cs typeface="Arial"/>
              </a:rPr>
              <a:t>Welche Erwartungen/Wünsche hast du an den heutigen Workshop?</a:t>
            </a:r>
            <a:endParaRPr sz="2800">
              <a:latin typeface="Arial"/>
              <a:cs typeface="Arial"/>
            </a:endParaRPr>
          </a:p>
          <a:p>
            <a:pPr>
              <a:defRPr/>
            </a:pPr>
            <a:endParaRPr lang="de-DE">
              <a:latin typeface="Arial"/>
              <a:cs typeface="Arial"/>
            </a:endParaRPr>
          </a:p>
        </p:txBody>
      </p:sp>
      <p:pic>
        <p:nvPicPr>
          <p:cNvPr id="5" name="Grafik 4" descr="Benutzer mit einfarbiger Füllung"/>
          <p:cNvPicPr>
            <a:picLocks noChangeAspect="1"/>
          </p:cNvPicPr>
          <p:nvPr/>
        </p:nvPicPr>
        <p:blipFill>
          <a:blip r:embed="rId2"/>
          <a:stretch/>
        </p:blipFill>
        <p:spPr bwMode="auto">
          <a:xfrm>
            <a:off x="6300192" y="987574"/>
            <a:ext cx="1944216" cy="19442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endParaRPr lang="de-DE"/>
          </a:p>
        </p:txBody>
      </p:sp>
      <p:sp>
        <p:nvSpPr>
          <p:cNvPr id="3" name="Textplatzhalter 2"/>
          <p:cNvSpPr>
            <a:spLocks noGrp="1"/>
          </p:cNvSpPr>
          <p:nvPr>
            <p:ph type="body" sz="quarter" idx="10"/>
          </p:nvPr>
        </p:nvSpPr>
        <p:spPr bwMode="auto">
          <a:xfrm>
            <a:off x="250825" y="2283718"/>
            <a:ext cx="8642350" cy="576064"/>
          </a:xfrm>
        </p:spPr>
        <p:txBody>
          <a:bodyPr/>
          <a:lstStyle/>
          <a:p>
            <a:pPr marL="0" indent="0" algn="ctr">
              <a:buNone/>
              <a:defRPr/>
            </a:pPr>
            <a:r>
              <a:rPr lang="de-DE" sz="3600" b="1">
                <a:solidFill>
                  <a:srgbClr val="FF0000"/>
                </a:solidFill>
              </a:rPr>
              <a:t>Mitmachübung</a:t>
            </a:r>
            <a:r>
              <a:rPr lang="de-DE" sz="3600" b="1"/>
              <a:t> Inkscape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Verschiedene Einstellungen </a:t>
            </a:r>
            <a:endParaRPr/>
          </a:p>
        </p:txBody>
      </p:sp>
      <p:sp>
        <p:nvSpPr>
          <p:cNvPr id="3" name="Textplatzhalter 2"/>
          <p:cNvSpPr>
            <a:spLocks noGrp="1"/>
          </p:cNvSpPr>
          <p:nvPr>
            <p:ph type="body" sz="quarter" idx="10"/>
          </p:nvPr>
        </p:nvSpPr>
        <p:spPr bwMode="auto"/>
        <p:txBody>
          <a:bodyPr/>
          <a:lstStyle/>
          <a:p>
            <a:pPr>
              <a:defRPr/>
            </a:pPr>
            <a:r>
              <a:rPr lang="de-DE"/>
              <a:t>Unterschiedliche Gravur-Intensitäten</a:t>
            </a:r>
            <a:endParaRPr/>
          </a:p>
        </p:txBody>
      </p:sp>
      <p:pic>
        <p:nvPicPr>
          <p:cNvPr id="5" name="Grafik 4" descr="Ein Bild, das Text enthält.&#10;&#10;Automatisch generierte Beschreibung"/>
          <p:cNvPicPr>
            <a:picLocks noChangeAspect="1"/>
          </p:cNvPicPr>
          <p:nvPr/>
        </p:nvPicPr>
        <p:blipFill>
          <a:blip r:embed="rId2"/>
          <a:srcRect l="10055" t="34600" r="6900" b="34598"/>
          <a:stretch/>
        </p:blipFill>
        <p:spPr bwMode="auto">
          <a:xfrm>
            <a:off x="1907704" y="2319585"/>
            <a:ext cx="5688632" cy="15841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Backup: DXF vs SVG</a:t>
            </a:r>
            <a:endParaRPr/>
          </a:p>
        </p:txBody>
      </p:sp>
      <p:pic>
        <p:nvPicPr>
          <p:cNvPr id="8" name="Grafik 7"/>
          <p:cNvPicPr>
            <a:picLocks noChangeAspect="1"/>
          </p:cNvPicPr>
          <p:nvPr/>
        </p:nvPicPr>
        <p:blipFill>
          <a:blip r:embed="rId3"/>
          <a:stretch/>
        </p:blipFill>
        <p:spPr bwMode="auto">
          <a:xfrm>
            <a:off x="1691680" y="1563638"/>
            <a:ext cx="6228184" cy="3183294"/>
          </a:xfrm>
          <a:prstGeom prst="rect">
            <a:avLst/>
          </a:prstGeom>
        </p:spPr>
      </p:pic>
      <p:sp>
        <p:nvSpPr>
          <p:cNvPr id="9" name="Textfeld 8"/>
          <p:cNvSpPr txBox="1"/>
          <p:nvPr/>
        </p:nvSpPr>
        <p:spPr bwMode="auto">
          <a:xfrm>
            <a:off x="5364088" y="4733151"/>
            <a:ext cx="3779912" cy="430887"/>
          </a:xfrm>
          <a:prstGeom prst="rect">
            <a:avLst/>
          </a:prstGeom>
          <a:noFill/>
        </p:spPr>
        <p:txBody>
          <a:bodyPr wrap="square" rtlCol="0">
            <a:spAutoFit/>
          </a:bodyPr>
          <a:lstStyle/>
          <a:p>
            <a:pPr>
              <a:defRPr/>
            </a:pPr>
            <a:r>
              <a:rPr lang="de-DE" sz="700" dirty="0">
                <a:latin typeface="Lucida Sans"/>
              </a:rPr>
              <a:t>Quellen: </a:t>
            </a:r>
            <a:endParaRPr dirty="0"/>
          </a:p>
          <a:p>
            <a:pPr>
              <a:defRPr/>
            </a:pPr>
            <a:r>
              <a:rPr lang="de-DE" sz="800" u="sng" dirty="0">
                <a:hlinkClick r:id="rId4" tooltip="https://www.plottertal.de/blog/dateiformate-fuer-plotterdateien/#:~:text=Im%20Gegensatz%20zu%20SVG's%20unterst%C3%BCtzen,Plottvorgang%20mit%20schlechterem%20Endergebnis%20f%C3%BChren."/>
              </a:rPr>
              <a:t>Dateiformate für Plotterdateien erklärt [ Plotter Tutorial ] (plottertal.de)</a:t>
            </a:r>
            <a:endParaRPr lang="de-DE" sz="700" dirty="0">
              <a:latin typeface="Lucida Sans"/>
            </a:endParaRPr>
          </a:p>
          <a:p>
            <a:pPr>
              <a:defRPr/>
            </a:pPr>
            <a:endParaRPr lang="de-DE" sz="700" dirty="0">
              <a:latin typeface="Lucid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Rasterformate</a:t>
            </a:r>
            <a:endParaRPr/>
          </a:p>
        </p:txBody>
      </p:sp>
      <p:pic>
        <p:nvPicPr>
          <p:cNvPr id="5" name="Grafik 4"/>
          <p:cNvPicPr>
            <a:picLocks noChangeAspect="1"/>
          </p:cNvPicPr>
          <p:nvPr/>
        </p:nvPicPr>
        <p:blipFill>
          <a:blip r:embed="rId2"/>
          <a:stretch/>
        </p:blipFill>
        <p:spPr bwMode="auto">
          <a:xfrm>
            <a:off x="2771800" y="1150847"/>
            <a:ext cx="4176464" cy="3689279"/>
          </a:xfrm>
          <a:prstGeom prst="rect">
            <a:avLst/>
          </a:prstGeom>
        </p:spPr>
      </p:pic>
      <p:sp>
        <p:nvSpPr>
          <p:cNvPr id="6" name="Textfeld 5"/>
          <p:cNvSpPr txBox="1"/>
          <p:nvPr/>
        </p:nvSpPr>
        <p:spPr bwMode="auto">
          <a:xfrm>
            <a:off x="5351445" y="4733151"/>
            <a:ext cx="3779912" cy="430887"/>
          </a:xfrm>
          <a:prstGeom prst="rect">
            <a:avLst/>
          </a:prstGeom>
          <a:noFill/>
        </p:spPr>
        <p:txBody>
          <a:bodyPr wrap="square" rtlCol="0">
            <a:spAutoFit/>
          </a:bodyPr>
          <a:lstStyle/>
          <a:p>
            <a:pPr>
              <a:defRPr/>
            </a:pPr>
            <a:r>
              <a:rPr lang="de-DE" sz="700" dirty="0">
                <a:latin typeface="Lucida Sans"/>
              </a:rPr>
              <a:t>Quellen: </a:t>
            </a:r>
            <a:endParaRPr dirty="0"/>
          </a:p>
          <a:p>
            <a:pPr>
              <a:defRPr/>
            </a:pPr>
            <a:r>
              <a:rPr lang="de-DE" sz="800" u="sng" dirty="0">
                <a:hlinkClick r:id="rId3" tooltip="https://www.plottertal.de/blog/dateiformate-fuer-plotterdateien/#:~:text=Im%20Gegensatz%20zu%20SVG's%20unterst%C3%BCtzen,Plottvorgang%20mit%20schlechterem%20Endergebnis%20f%C3%BChren."/>
              </a:rPr>
              <a:t>Dateiformate für Plotterdateien erklärt [ Plotter Tutorial ] (plottertal.de)</a:t>
            </a:r>
            <a:endParaRPr lang="de-DE" sz="700" dirty="0">
              <a:latin typeface="Lucida Sans"/>
            </a:endParaRPr>
          </a:p>
          <a:p>
            <a:pPr>
              <a:defRPr/>
            </a:pPr>
            <a:endParaRPr lang="de-DE" sz="700" dirty="0">
              <a:latin typeface="Lucida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Erstellung deines Designs</a:t>
            </a:r>
            <a:endParaRPr/>
          </a:p>
        </p:txBody>
      </p:sp>
      <p:sp>
        <p:nvSpPr>
          <p:cNvPr id="3" name="Textplatzhalter 2"/>
          <p:cNvSpPr>
            <a:spLocks noGrp="1"/>
          </p:cNvSpPr>
          <p:nvPr>
            <p:ph type="body" sz="quarter" idx="10"/>
          </p:nvPr>
        </p:nvSpPr>
        <p:spPr bwMode="auto"/>
        <p:txBody>
          <a:bodyPr/>
          <a:lstStyle/>
          <a:p>
            <a:pPr>
              <a:defRPr/>
            </a:pPr>
            <a:r>
              <a:rPr lang="de-DE"/>
              <a:t>Unterscheidung verschiedener Bild Formate</a:t>
            </a:r>
            <a:endParaRPr/>
          </a:p>
          <a:p>
            <a:pPr>
              <a:defRPr/>
            </a:pPr>
            <a:r>
              <a:rPr lang="de-DE"/>
              <a:t>Vektorgrafik: </a:t>
            </a:r>
            <a:endParaRPr/>
          </a:p>
        </p:txBody>
      </p:sp>
      <p:pic>
        <p:nvPicPr>
          <p:cNvPr id="5" name="Grafik 4" descr="Ein Bild, das Text enthält.&#10;&#10;Automatisch generierte Beschreibung"/>
          <p:cNvPicPr>
            <a:picLocks noChangeAspect="1"/>
          </p:cNvPicPr>
          <p:nvPr/>
        </p:nvPicPr>
        <p:blipFill>
          <a:blip r:embed="rId2"/>
          <a:stretch/>
        </p:blipFill>
        <p:spPr bwMode="auto">
          <a:xfrm>
            <a:off x="1835696" y="2582278"/>
            <a:ext cx="2880320" cy="2221447"/>
          </a:xfrm>
          <a:prstGeom prst="rect">
            <a:avLst/>
          </a:prstGeom>
        </p:spPr>
      </p:pic>
      <p:sp>
        <p:nvSpPr>
          <p:cNvPr id="9" name="Textfeld 8"/>
          <p:cNvSpPr txBox="1"/>
          <p:nvPr/>
        </p:nvSpPr>
        <p:spPr bwMode="auto">
          <a:xfrm>
            <a:off x="4932040" y="1894061"/>
            <a:ext cx="4250556" cy="1754326"/>
          </a:xfrm>
          <a:prstGeom prst="rect">
            <a:avLst/>
          </a:prstGeom>
          <a:noFill/>
        </p:spPr>
        <p:txBody>
          <a:bodyPr wrap="square" rtlCol="0">
            <a:spAutoFit/>
          </a:bodyPr>
          <a:lstStyle/>
          <a:p>
            <a:pPr marL="285750" indent="-285750">
              <a:buFont typeface="Arial"/>
              <a:buChar char="•"/>
              <a:defRPr/>
            </a:pPr>
            <a:r>
              <a:rPr lang="de-DE">
                <a:solidFill>
                  <a:srgbClr val="FF0000"/>
                </a:solidFill>
              </a:rPr>
              <a:t>Hier lieber eine SVG einfügen und entlang zweier Pfeile skalieren</a:t>
            </a:r>
            <a:endParaRPr/>
          </a:p>
          <a:p>
            <a:pPr marL="285750" indent="-285750">
              <a:buFont typeface="Wingdings"/>
              <a:buChar char="à"/>
              <a:defRPr/>
            </a:pPr>
            <a:r>
              <a:rPr lang="de-DE">
                <a:solidFill>
                  <a:srgbClr val="FF0000"/>
                </a:solidFill>
              </a:rPr>
              <a:t>Verdeutlichen des Unterschieds</a:t>
            </a:r>
            <a:endParaRPr/>
          </a:p>
          <a:p>
            <a:pPr marL="285750" indent="-285750">
              <a:buFont typeface="Wingdings"/>
              <a:buChar char="à"/>
              <a:defRPr/>
            </a:pPr>
            <a:endParaRPr lang="de-DE">
              <a:solidFill>
                <a:srgbClr val="FF0000"/>
              </a:solidFill>
            </a:endParaRPr>
          </a:p>
          <a:p>
            <a:pPr marL="285750" indent="-285750">
              <a:buFont typeface="Arial"/>
              <a:buChar char="•"/>
              <a:defRPr/>
            </a:pPr>
            <a:r>
              <a:rPr lang="de-DE">
                <a:solidFill>
                  <a:srgbClr val="FF0000"/>
                </a:solidFill>
              </a:rPr>
              <a:t>Anschließend Frage einblenden (welches design ist eher geeignet)</a:t>
            </a:r>
            <a:endParaRPr/>
          </a:p>
        </p:txBody>
      </p:sp>
      <p:sp>
        <p:nvSpPr>
          <p:cNvPr id="11" name="Rechteck 10"/>
          <p:cNvSpPr/>
          <p:nvPr/>
        </p:nvSpPr>
        <p:spPr bwMode="auto">
          <a:xfrm rot="21390894">
            <a:off x="5383551" y="3682587"/>
            <a:ext cx="3157103" cy="736449"/>
          </a:xfrm>
          <a:custGeom>
            <a:avLst/>
            <a:gdLst>
              <a:gd name="connsiteX0" fmla="*/ 0 w 3157103"/>
              <a:gd name="connsiteY0" fmla="*/ 0 h 736449"/>
              <a:gd name="connsiteX1" fmla="*/ 599850 w 3157103"/>
              <a:gd name="connsiteY1" fmla="*/ 0 h 736449"/>
              <a:gd name="connsiteX2" fmla="*/ 1168128 w 3157103"/>
              <a:gd name="connsiteY2" fmla="*/ 0 h 736449"/>
              <a:gd name="connsiteX3" fmla="*/ 1799549 w 3157103"/>
              <a:gd name="connsiteY3" fmla="*/ 0 h 736449"/>
              <a:gd name="connsiteX4" fmla="*/ 2336256 w 3157103"/>
              <a:gd name="connsiteY4" fmla="*/ 0 h 736449"/>
              <a:gd name="connsiteX5" fmla="*/ 3157103 w 3157103"/>
              <a:gd name="connsiteY5" fmla="*/ 0 h 736449"/>
              <a:gd name="connsiteX6" fmla="*/ 3157103 w 3157103"/>
              <a:gd name="connsiteY6" fmla="*/ 360860 h 736449"/>
              <a:gd name="connsiteX7" fmla="*/ 3157103 w 3157103"/>
              <a:gd name="connsiteY7" fmla="*/ 736449 h 736449"/>
              <a:gd name="connsiteX8" fmla="*/ 2620395 w 3157103"/>
              <a:gd name="connsiteY8" fmla="*/ 736449 h 736449"/>
              <a:gd name="connsiteX9" fmla="*/ 2020546 w 3157103"/>
              <a:gd name="connsiteY9" fmla="*/ 736449 h 736449"/>
              <a:gd name="connsiteX10" fmla="*/ 1325983 w 3157103"/>
              <a:gd name="connsiteY10" fmla="*/ 736449 h 736449"/>
              <a:gd name="connsiteX11" fmla="*/ 694563 w 3157103"/>
              <a:gd name="connsiteY11" fmla="*/ 736449 h 736449"/>
              <a:gd name="connsiteX12" fmla="*/ 0 w 3157103"/>
              <a:gd name="connsiteY12" fmla="*/ 736449 h 736449"/>
              <a:gd name="connsiteX13" fmla="*/ 0 w 3157103"/>
              <a:gd name="connsiteY13" fmla="*/ 375589 h 736449"/>
              <a:gd name="connsiteX14" fmla="*/ 0 w 3157103"/>
              <a:gd name="connsiteY14" fmla="*/ 0 h 73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103" h="736449" extrusionOk="0">
                <a:moveTo>
                  <a:pt x="0" y="0"/>
                </a:moveTo>
                <a:cubicBezTo>
                  <a:pt x="125655" y="-20422"/>
                  <a:pt x="425386" y="-12836"/>
                  <a:pt x="599850" y="0"/>
                </a:cubicBezTo>
                <a:cubicBezTo>
                  <a:pt x="774314" y="12836"/>
                  <a:pt x="1013374" y="-14842"/>
                  <a:pt x="1168128" y="0"/>
                </a:cubicBezTo>
                <a:cubicBezTo>
                  <a:pt x="1322882" y="14842"/>
                  <a:pt x="1638682" y="9404"/>
                  <a:pt x="1799549" y="0"/>
                </a:cubicBezTo>
                <a:cubicBezTo>
                  <a:pt x="1960416" y="-9404"/>
                  <a:pt x="2170625" y="-21185"/>
                  <a:pt x="2336256" y="0"/>
                </a:cubicBezTo>
                <a:cubicBezTo>
                  <a:pt x="2501887" y="21185"/>
                  <a:pt x="2981889" y="-6502"/>
                  <a:pt x="3157103" y="0"/>
                </a:cubicBezTo>
                <a:cubicBezTo>
                  <a:pt x="3156437" y="98499"/>
                  <a:pt x="3151346" y="192374"/>
                  <a:pt x="3157103" y="360860"/>
                </a:cubicBezTo>
                <a:cubicBezTo>
                  <a:pt x="3162860" y="529346"/>
                  <a:pt x="3144792" y="616562"/>
                  <a:pt x="3157103" y="736449"/>
                </a:cubicBezTo>
                <a:cubicBezTo>
                  <a:pt x="2998824" y="733273"/>
                  <a:pt x="2735547" y="733251"/>
                  <a:pt x="2620395" y="736449"/>
                </a:cubicBezTo>
                <a:cubicBezTo>
                  <a:pt x="2505243" y="739647"/>
                  <a:pt x="2225097" y="737582"/>
                  <a:pt x="2020546" y="736449"/>
                </a:cubicBezTo>
                <a:cubicBezTo>
                  <a:pt x="1815995" y="735316"/>
                  <a:pt x="1557003" y="747238"/>
                  <a:pt x="1325983" y="736449"/>
                </a:cubicBezTo>
                <a:cubicBezTo>
                  <a:pt x="1094963" y="725660"/>
                  <a:pt x="985691" y="744291"/>
                  <a:pt x="694563" y="736449"/>
                </a:cubicBezTo>
                <a:cubicBezTo>
                  <a:pt x="403435" y="728607"/>
                  <a:pt x="214296" y="718969"/>
                  <a:pt x="0" y="736449"/>
                </a:cubicBezTo>
                <a:cubicBezTo>
                  <a:pt x="1384" y="566532"/>
                  <a:pt x="16670" y="481602"/>
                  <a:pt x="0" y="375589"/>
                </a:cubicBezTo>
                <a:cubicBezTo>
                  <a:pt x="-16670" y="269576"/>
                  <a:pt x="-15400" y="157415"/>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latin typeface="Lucida Sans"/>
              </a:rPr>
              <a:t>Warum ist das so?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Erstellung deines Designs</a:t>
            </a:r>
            <a:endParaRPr/>
          </a:p>
        </p:txBody>
      </p:sp>
      <p:sp>
        <p:nvSpPr>
          <p:cNvPr id="3" name="Textplatzhalter 2"/>
          <p:cNvSpPr>
            <a:spLocks noGrp="1"/>
          </p:cNvSpPr>
          <p:nvPr>
            <p:ph type="body" sz="quarter" idx="10"/>
          </p:nvPr>
        </p:nvSpPr>
        <p:spPr bwMode="auto"/>
        <p:txBody>
          <a:bodyPr/>
          <a:lstStyle/>
          <a:p>
            <a:pPr>
              <a:defRPr/>
            </a:pPr>
            <a:r>
              <a:rPr lang="de-DE"/>
              <a:t>Unterscheidung verschiedener Bild Formate</a:t>
            </a:r>
            <a:endParaRPr/>
          </a:p>
          <a:p>
            <a:pPr>
              <a:defRPr/>
            </a:pPr>
            <a:r>
              <a:rPr lang="de-DE"/>
              <a:t>Rastergrafik: </a:t>
            </a:r>
            <a:endParaRPr/>
          </a:p>
        </p:txBody>
      </p:sp>
      <p:pic>
        <p:nvPicPr>
          <p:cNvPr id="6" name="Grafik 5" descr="Ein Bild, das Text enthält.&#10;&#10;Automatisch generierte Beschreibung"/>
          <p:cNvPicPr>
            <a:picLocks noChangeAspect="1"/>
          </p:cNvPicPr>
          <p:nvPr/>
        </p:nvPicPr>
        <p:blipFill>
          <a:blip r:embed="rId2"/>
          <a:stretch/>
        </p:blipFill>
        <p:spPr bwMode="auto">
          <a:xfrm>
            <a:off x="1331640" y="2787774"/>
            <a:ext cx="1368152" cy="936489"/>
          </a:xfrm>
          <a:prstGeom prst="rect">
            <a:avLst/>
          </a:prstGeom>
        </p:spPr>
      </p:pic>
      <p:pic>
        <p:nvPicPr>
          <p:cNvPr id="7" name="Grafik 6" descr="Ein Bild, das Text enthält.&#10;&#10;Automatisch generierte Beschreibung"/>
          <p:cNvPicPr>
            <a:picLocks noChangeAspect="1"/>
          </p:cNvPicPr>
          <p:nvPr/>
        </p:nvPicPr>
        <p:blipFill>
          <a:blip r:embed="rId2"/>
          <a:stretch/>
        </p:blipFill>
        <p:spPr bwMode="auto">
          <a:xfrm>
            <a:off x="4644008" y="2283718"/>
            <a:ext cx="3024336" cy="2070134"/>
          </a:xfrm>
          <a:prstGeom prst="rect">
            <a:avLst/>
          </a:prstGeom>
        </p:spPr>
      </p:pic>
      <p:sp>
        <p:nvSpPr>
          <p:cNvPr id="8" name="Pfeil: nach rechts 7"/>
          <p:cNvSpPr/>
          <p:nvPr/>
        </p:nvSpPr>
        <p:spPr bwMode="auto">
          <a:xfrm>
            <a:off x="3563888" y="3111673"/>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0825" y="843558"/>
            <a:ext cx="8640960" cy="504056"/>
          </a:xfrm>
        </p:spPr>
        <p:txBody>
          <a:bodyPr/>
          <a:lstStyle/>
          <a:p>
            <a:pPr>
              <a:defRPr/>
            </a:pPr>
            <a:r>
              <a:rPr lang="de-DE" sz="2800">
                <a:solidFill>
                  <a:srgbClr val="79B040"/>
                </a:solidFill>
                <a:latin typeface="Arial"/>
                <a:cs typeface="Arial"/>
              </a:rPr>
              <a:t>Eine kurze Vorstellungsrunde!</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825" y="1347614"/>
            <a:ext cx="4321175" cy="3528392"/>
          </a:xfrm>
        </p:spPr>
        <p:txBody>
          <a:bodyPr/>
          <a:lstStyle/>
          <a:p>
            <a:pPr>
              <a:defRPr/>
            </a:pPr>
            <a:r>
              <a:rPr lang="de-DE" sz="1800">
                <a:latin typeface="Arial"/>
                <a:cs typeface="Arial"/>
              </a:rPr>
              <a:t>Wer bist du?</a:t>
            </a:r>
            <a:endParaRPr sz="1800">
              <a:latin typeface="Arial"/>
              <a:cs typeface="Arial"/>
            </a:endParaRPr>
          </a:p>
          <a:p>
            <a:pPr>
              <a:defRPr/>
            </a:pPr>
            <a:r>
              <a:rPr lang="de-DE" sz="1800">
                <a:latin typeface="Arial"/>
                <a:cs typeface="Arial"/>
              </a:rPr>
              <a:t>Was studierst du?</a:t>
            </a:r>
            <a:endParaRPr sz="1800">
              <a:latin typeface="Arial"/>
              <a:cs typeface="Arial"/>
            </a:endParaRPr>
          </a:p>
          <a:p>
            <a:pPr>
              <a:defRPr/>
            </a:pPr>
            <a:r>
              <a:rPr lang="de-DE" sz="1800">
                <a:latin typeface="Arial"/>
                <a:cs typeface="Arial"/>
              </a:rPr>
              <a:t>Wie hast du von dem Workshop erfahren?</a:t>
            </a:r>
            <a:endParaRPr sz="1800">
              <a:latin typeface="Arial"/>
              <a:cs typeface="Arial"/>
            </a:endParaRPr>
          </a:p>
          <a:p>
            <a:pPr>
              <a:defRPr/>
            </a:pPr>
            <a:r>
              <a:rPr lang="de-DE" sz="1800">
                <a:latin typeface="Arial"/>
                <a:cs typeface="Arial"/>
              </a:rPr>
              <a:t>Was sind deine Erfahrungen im Bereich Lasercut?</a:t>
            </a:r>
            <a:endParaRPr sz="1800">
              <a:latin typeface="Arial"/>
              <a:cs typeface="Arial"/>
            </a:endParaRPr>
          </a:p>
          <a:p>
            <a:pPr>
              <a:defRPr/>
            </a:pPr>
            <a:r>
              <a:rPr lang="de-DE" sz="1800">
                <a:latin typeface="Arial"/>
                <a:cs typeface="Arial"/>
              </a:rPr>
              <a:t>Welche Erwartungen/Wünsche hast du an den heutigen Workshop?</a:t>
            </a:r>
            <a:endParaRPr sz="1800">
              <a:latin typeface="Arial"/>
              <a:cs typeface="Arial"/>
            </a:endParaRPr>
          </a:p>
          <a:p>
            <a:pPr>
              <a:defRPr/>
            </a:pPr>
            <a:endParaRPr lang="de-DE">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843558"/>
            <a:ext cx="8640960" cy="432048"/>
          </a:xfrm>
        </p:spPr>
        <p:txBody>
          <a:bodyPr/>
          <a:lstStyle/>
          <a:p>
            <a:pPr>
              <a:defRPr/>
            </a:pPr>
            <a:r>
              <a:rPr lang="de-DE">
                <a:solidFill>
                  <a:srgbClr val="79B040"/>
                </a:solidFill>
                <a:latin typeface="Arial"/>
                <a:cs typeface="Arial"/>
              </a:rPr>
              <a:t>Nach diesem Workshop kannst du …</a:t>
            </a:r>
            <a:endParaRPr>
              <a:solidFill>
                <a:srgbClr val="79B040"/>
              </a:solidFill>
              <a:latin typeface="Arial"/>
              <a:cs typeface="Arial"/>
            </a:endParaRPr>
          </a:p>
        </p:txBody>
      </p:sp>
      <p:sp>
        <p:nvSpPr>
          <p:cNvPr id="3" name="Textplatzhalter 2"/>
          <p:cNvSpPr>
            <a:spLocks noGrp="1"/>
          </p:cNvSpPr>
          <p:nvPr>
            <p:ph type="body" sz="quarter" idx="10"/>
          </p:nvPr>
        </p:nvSpPr>
        <p:spPr bwMode="auto">
          <a:xfrm>
            <a:off x="250825" y="1275606"/>
            <a:ext cx="8497639" cy="3456111"/>
          </a:xfrm>
        </p:spPr>
        <p:txBody>
          <a:bodyPr/>
          <a:lstStyle/>
          <a:p>
            <a:pPr>
              <a:buFont typeface="Arial"/>
              <a:buChar char="•"/>
              <a:defRPr/>
            </a:pPr>
            <a:r>
              <a:rPr lang="de-DE" sz="1600" dirty="0">
                <a:latin typeface="Arial"/>
                <a:cs typeface="Arial"/>
              </a:rPr>
              <a:t>… die Prozessschritte beim Umgang mit dem Lasercutter benennen und erklären.</a:t>
            </a:r>
            <a:endParaRPr sz="1800" dirty="0"/>
          </a:p>
          <a:p>
            <a:pPr>
              <a:buFont typeface="Arial"/>
              <a:buChar char="•"/>
              <a:defRPr/>
            </a:pPr>
            <a:r>
              <a:rPr lang="de-DE" sz="1600" dirty="0">
                <a:latin typeface="Arial"/>
                <a:cs typeface="Arial"/>
              </a:rPr>
              <a:t>… deine eigenen Vektorgrafiken in </a:t>
            </a:r>
            <a:r>
              <a:rPr lang="de-DE" sz="1600" dirty="0" err="1">
                <a:latin typeface="Arial"/>
                <a:cs typeface="Arial"/>
              </a:rPr>
              <a:t>Inkscape</a:t>
            </a:r>
            <a:r>
              <a:rPr lang="de-DE" sz="1600" dirty="0">
                <a:latin typeface="Arial"/>
                <a:cs typeface="Arial"/>
              </a:rPr>
              <a:t> erstellen und für den optimalen Einsatz mit Mr Beam vorbereiten.</a:t>
            </a:r>
            <a:endParaRPr sz="1800" dirty="0"/>
          </a:p>
          <a:p>
            <a:pPr>
              <a:buFont typeface="Arial"/>
              <a:buChar char="•"/>
              <a:defRPr/>
            </a:pPr>
            <a:r>
              <a:rPr lang="de-DE" sz="1600" dirty="0">
                <a:latin typeface="Arial"/>
                <a:cs typeface="Arial"/>
              </a:rPr>
              <a:t>… die richtigen Schneid- und Gravur-Einstellungen in </a:t>
            </a:r>
            <a:r>
              <a:rPr lang="de-DE" sz="1600" dirty="0" err="1">
                <a:latin typeface="Arial"/>
                <a:cs typeface="Arial"/>
              </a:rPr>
              <a:t>BeamOS</a:t>
            </a:r>
            <a:r>
              <a:rPr lang="de-DE" sz="1600" dirty="0">
                <a:latin typeface="Arial"/>
                <a:cs typeface="Arial"/>
              </a:rPr>
              <a:t> für dein Projekt wählen.</a:t>
            </a:r>
            <a:endParaRPr sz="1800" dirty="0"/>
          </a:p>
          <a:p>
            <a:pPr>
              <a:buFont typeface="Arial"/>
              <a:buChar char="•"/>
              <a:defRPr/>
            </a:pPr>
            <a:r>
              <a:rPr lang="de-DE" sz="1600" dirty="0">
                <a:latin typeface="Arial"/>
                <a:cs typeface="Arial"/>
              </a:rPr>
              <a:t>… dein eigenes Projekt mit dem Lasercutter von Anfang bis Ende eigenständig umsetzen.</a:t>
            </a:r>
            <a:endParaRPr sz="1800" dirty="0"/>
          </a:p>
          <a:p>
            <a:pPr>
              <a:buFont typeface="Arial"/>
              <a:buChar char="•"/>
              <a:defRPr/>
            </a:pPr>
            <a:r>
              <a:rPr lang="de-DE" sz="1600" dirty="0">
                <a:latin typeface="Arial"/>
                <a:cs typeface="Arial"/>
              </a:rPr>
              <a:t>… einen selbstentworfenen Bierdeckel mit nach Hause nehmen.</a:t>
            </a:r>
            <a:endParaRPr sz="1800" dirty="0"/>
          </a:p>
          <a:p>
            <a:pPr>
              <a:buFont typeface="Arial"/>
              <a:buChar char="•"/>
              <a:defRPr/>
            </a:pPr>
            <a:r>
              <a:rPr lang="de-DE" sz="1600" dirty="0">
                <a:latin typeface="Arial"/>
                <a:cs typeface="Arial"/>
              </a:rPr>
              <a:t>Fehlt dir noch etwas?</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Was versteht man unter einem Lasercutter?</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dirty="0">
                <a:latin typeface="Arial"/>
                <a:cs typeface="Arial"/>
              </a:rPr>
              <a:t>Apparatur, die mittels Laserstrahl schneidet oder graviert</a:t>
            </a:r>
          </a:p>
          <a:p>
            <a:pPr>
              <a:defRPr/>
            </a:pPr>
            <a:r>
              <a:rPr lang="de-DE" dirty="0">
                <a:latin typeface="Arial"/>
              </a:rPr>
              <a:t>Schnitt- und Gravur-Daten werden mittels PC übermittelt</a:t>
            </a:r>
            <a:endParaRPr dirty="0"/>
          </a:p>
          <a:p>
            <a:pPr>
              <a:defRPr/>
            </a:pPr>
            <a:r>
              <a:rPr lang="de-DE" dirty="0">
                <a:latin typeface="Arial"/>
                <a:cs typeface="Arial"/>
              </a:rPr>
              <a:t>Komplexe 2-dimensionale Umrisse und Strukturen möglich</a:t>
            </a:r>
            <a:endParaRPr dirty="0"/>
          </a:p>
          <a:p>
            <a:pPr>
              <a:defRPr/>
            </a:pPr>
            <a:r>
              <a:rPr lang="de-DE" dirty="0">
                <a:latin typeface="Arial"/>
                <a:cs typeface="Arial"/>
              </a:rPr>
              <a:t>Bearbeiten von verschiedenen Materialien wie Holz, Filz, Acryl, …</a:t>
            </a:r>
            <a:endParaRPr dirty="0"/>
          </a:p>
          <a:p>
            <a:pPr marL="0" indent="0">
              <a:buNone/>
              <a:defRPr/>
            </a:pPr>
            <a:endParaRPr lang="de-DE"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48703" y="822661"/>
            <a:ext cx="8640960" cy="504056"/>
          </a:xfrm>
        </p:spPr>
        <p:txBody>
          <a:bodyPr/>
          <a:lstStyle/>
          <a:p>
            <a:pPr>
              <a:defRPr/>
            </a:pPr>
            <a:r>
              <a:rPr lang="de-DE" sz="2800">
                <a:solidFill>
                  <a:srgbClr val="79B040"/>
                </a:solidFill>
                <a:latin typeface="Arial"/>
                <a:cs typeface="Arial"/>
              </a:rPr>
              <a:t>Aufbau unseres Lasercutters „</a:t>
            </a:r>
            <a:r>
              <a:rPr lang="en-US" sz="2000" b="1">
                <a:solidFill>
                  <a:srgbClr val="79B040"/>
                </a:solidFill>
                <a:latin typeface="Arial"/>
                <a:cs typeface="Arial"/>
              </a:rPr>
              <a:t>Mr Beam II dreamcut [S]”</a:t>
            </a:r>
            <a:br>
              <a:rPr lang="en-US" sz="2000" b="1">
                <a:solidFill>
                  <a:srgbClr val="79B040"/>
                </a:solidFill>
              </a:rPr>
            </a:br>
            <a:endParaRPr sz="2800">
              <a:solidFill>
                <a:srgbClr val="79B040"/>
              </a:solidFill>
              <a:latin typeface="Arial"/>
              <a:cs typeface="Arial"/>
            </a:endParaRPr>
          </a:p>
        </p:txBody>
      </p:sp>
      <p:pic>
        <p:nvPicPr>
          <p:cNvPr id="7" name="Grafik 6" descr="Ein Bild, das Text, Briefpapier enthält.&#10;&#10;Automatisch generierte Beschreibung"/>
          <p:cNvPicPr>
            <a:picLocks noChangeAspect="1"/>
          </p:cNvPicPr>
          <p:nvPr/>
        </p:nvPicPr>
        <p:blipFill>
          <a:blip r:embed="rId2"/>
          <a:stretch/>
        </p:blipFill>
        <p:spPr bwMode="auto">
          <a:xfrm>
            <a:off x="2411760" y="1347614"/>
            <a:ext cx="5225777" cy="3483851"/>
          </a:xfrm>
          <a:prstGeom prst="rect">
            <a:avLst/>
          </a:prstGeom>
        </p:spPr>
      </p:pic>
      <p:sp>
        <p:nvSpPr>
          <p:cNvPr id="9" name="Rechteck 8"/>
          <p:cNvSpPr/>
          <p:nvPr/>
        </p:nvSpPr>
        <p:spPr bwMode="auto">
          <a:xfrm>
            <a:off x="6012159" y="2355726"/>
            <a:ext cx="1512168" cy="208823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9"/>
          <p:cNvSpPr txBox="1"/>
          <p:nvPr/>
        </p:nvSpPr>
        <p:spPr bwMode="auto">
          <a:xfrm>
            <a:off x="6451218" y="1902075"/>
            <a:ext cx="1800200" cy="400110"/>
          </a:xfrm>
          <a:prstGeom prst="rect">
            <a:avLst/>
          </a:prstGeom>
          <a:noFill/>
        </p:spPr>
        <p:txBody>
          <a:bodyPr wrap="square" rtlCol="0">
            <a:spAutoFit/>
          </a:bodyPr>
          <a:lstStyle/>
          <a:p>
            <a:pPr>
              <a:defRPr/>
            </a:pPr>
            <a:r>
              <a:rPr lang="de-DE" sz="2000">
                <a:latin typeface="Arial"/>
                <a:cs typeface="Arial"/>
              </a:rPr>
              <a:t>Absaugung</a:t>
            </a:r>
            <a:r>
              <a:rPr lang="de-DE">
                <a:latin typeface="Lucida Sans"/>
              </a:rPr>
              <a:t> </a:t>
            </a:r>
            <a:endParaRPr/>
          </a:p>
        </p:txBody>
      </p:sp>
      <p:sp>
        <p:nvSpPr>
          <p:cNvPr id="11" name="Rechteck 10"/>
          <p:cNvSpPr/>
          <p:nvPr/>
        </p:nvSpPr>
        <p:spPr bwMode="auto">
          <a:xfrm>
            <a:off x="4791477" y="3413348"/>
            <a:ext cx="572611" cy="59856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3" name="Gerade Verbindung mit Pfeil 12"/>
          <p:cNvCxnSpPr>
            <a:cxnSpLocks/>
          </p:cNvCxnSpPr>
          <p:nvPr/>
        </p:nvCxnSpPr>
        <p:spPr bwMode="auto">
          <a:xfrm flipH="1" flipV="1">
            <a:off x="2298551" y="2643758"/>
            <a:ext cx="2455896" cy="769590"/>
          </a:xfrm>
          <a:prstGeom prst="straightConnector1">
            <a:avLst/>
          </a:prstGeom>
          <a:ln w="38100">
            <a:solidFill>
              <a:srgbClr val="7AB838"/>
            </a:solidFill>
            <a:tailEnd type="triangle"/>
          </a:ln>
        </p:spPr>
        <p:style>
          <a:lnRef idx="1">
            <a:schemeClr val="accent1"/>
          </a:lnRef>
          <a:fillRef idx="0">
            <a:schemeClr val="accent1"/>
          </a:fillRef>
          <a:effectRef idx="0">
            <a:schemeClr val="accent1"/>
          </a:effectRef>
          <a:fontRef idx="minor">
            <a:schemeClr val="tx1"/>
          </a:fontRef>
        </p:style>
      </p:cxnSp>
      <p:pic>
        <p:nvPicPr>
          <p:cNvPr id="16" name="Grafik 15" descr="Ein Bild, das Text enthält.&#10;&#10;Automatisch generierte Beschreibung"/>
          <p:cNvPicPr>
            <a:picLocks noChangeAspect="1"/>
          </p:cNvPicPr>
          <p:nvPr/>
        </p:nvPicPr>
        <p:blipFill>
          <a:blip r:embed="rId3"/>
          <a:stretch/>
        </p:blipFill>
        <p:spPr bwMode="auto">
          <a:xfrm>
            <a:off x="-17623" y="1419622"/>
            <a:ext cx="3429000" cy="2571750"/>
          </a:xfrm>
          <a:prstGeom prst="rect">
            <a:avLst/>
          </a:prstGeom>
        </p:spPr>
      </p:pic>
      <p:sp>
        <p:nvSpPr>
          <p:cNvPr id="18" name="Textfeld 17"/>
          <p:cNvSpPr txBox="1"/>
          <p:nvPr/>
        </p:nvSpPr>
        <p:spPr bwMode="auto">
          <a:xfrm>
            <a:off x="1007604" y="1516076"/>
            <a:ext cx="1404156" cy="400110"/>
          </a:xfrm>
          <a:prstGeom prst="rect">
            <a:avLst/>
          </a:prstGeom>
          <a:noFill/>
        </p:spPr>
        <p:txBody>
          <a:bodyPr wrap="square" rtlCol="0">
            <a:spAutoFit/>
          </a:bodyPr>
          <a:lstStyle/>
          <a:p>
            <a:pPr>
              <a:defRPr/>
            </a:pPr>
            <a:r>
              <a:rPr lang="de-DE" sz="2000">
                <a:latin typeface="Arial"/>
                <a:cs typeface="Arial"/>
              </a:rPr>
              <a:t>Laserkopf </a:t>
            </a:r>
            <a:endParaRPr sz="2000">
              <a:latin typeface="Arial"/>
              <a:cs typeface="Arial"/>
            </a:endParaRPr>
          </a:p>
        </p:txBody>
      </p:sp>
      <p:sp>
        <p:nvSpPr>
          <p:cNvPr id="21" name="Rechteck 20"/>
          <p:cNvSpPr/>
          <p:nvPr/>
        </p:nvSpPr>
        <p:spPr bwMode="auto">
          <a:xfrm>
            <a:off x="1595874" y="3303097"/>
            <a:ext cx="202005" cy="769590"/>
          </a:xfrm>
          <a:prstGeom prst="rect">
            <a:avLst/>
          </a:prstGeom>
          <a:gradFill>
            <a:gsLst>
              <a:gs pos="0">
                <a:srgbClr val="FF0000">
                  <a:tint val="66000"/>
                  <a:satMod val="160000"/>
                  <a:alpha val="1000"/>
                </a:srgbClr>
              </a:gs>
              <a:gs pos="45000">
                <a:srgbClr val="FF0000">
                  <a:alpha val="50000"/>
                </a:srgbClr>
              </a:gs>
              <a:gs pos="55000">
                <a:srgbClr val="FF0000">
                  <a:alpha val="50000"/>
                </a:srgbClr>
              </a:gs>
              <a:gs pos="100000">
                <a:srgbClr val="FF0000">
                  <a:tint val="23500"/>
                  <a:satMod val="16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rot="22859998">
            <a:off x="936078" y="4166910"/>
            <a:ext cx="1367187" cy="182292"/>
          </a:xfrm>
          <a:prstGeom prst="rect">
            <a:avLst/>
          </a:prstGeom>
        </p:spPr>
      </p:pic>
      <p:sp>
        <p:nvSpPr>
          <p:cNvPr id="24" name="Rechteck 23"/>
          <p:cNvSpPr/>
          <p:nvPr/>
        </p:nvSpPr>
        <p:spPr bwMode="auto">
          <a:xfrm>
            <a:off x="1475656" y="3927985"/>
            <a:ext cx="432048" cy="227941"/>
          </a:xfrm>
          <a:prstGeom prst="rect">
            <a:avLst/>
          </a:prstGeom>
          <a:solidFill>
            <a:srgbClr val="FFFFFF">
              <a:alpha val="392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28" name="Picture 4" descr="Kostenlose Vektorgrafiken zum Thema Laser"/>
          <p:cNvPicPr>
            <a:picLocks noChangeAspect="1" noChangeArrowheads="1"/>
          </p:cNvPicPr>
          <p:nvPr/>
        </p:nvPicPr>
        <p:blipFill>
          <a:blip r:embed="rId5"/>
          <a:stretch/>
        </p:blipFill>
        <p:spPr bwMode="auto">
          <a:xfrm>
            <a:off x="248703" y="2911687"/>
            <a:ext cx="1080845" cy="987574"/>
          </a:xfrm>
          <a:prstGeom prst="rect">
            <a:avLst/>
          </a:prstGeom>
          <a:noFill/>
        </p:spPr>
      </p:pic>
      <p:sp>
        <p:nvSpPr>
          <p:cNvPr id="25" name="Textfeld 24"/>
          <p:cNvSpPr txBox="1"/>
          <p:nvPr/>
        </p:nvSpPr>
        <p:spPr bwMode="auto">
          <a:xfrm>
            <a:off x="2679227" y="4718944"/>
            <a:ext cx="3779912" cy="200055"/>
          </a:xfrm>
          <a:prstGeom prst="rect">
            <a:avLst/>
          </a:prstGeom>
          <a:noFill/>
        </p:spPr>
        <p:txBody>
          <a:bodyPr wrap="square" rtlCol="0">
            <a:spAutoFit/>
          </a:bodyPr>
          <a:lstStyle/>
          <a:p>
            <a:pPr>
              <a:defRPr/>
            </a:pPr>
            <a:r>
              <a:rPr lang="de-DE" sz="700" dirty="0">
                <a:latin typeface="Lucida Sans"/>
              </a:rPr>
              <a:t>Quellen: mr-</a:t>
            </a:r>
            <a:r>
              <a:rPr lang="de-DE" sz="700" dirty="0" err="1">
                <a:latin typeface="Lucida Sans"/>
              </a:rPr>
              <a:t>beam.org</a:t>
            </a:r>
            <a:r>
              <a:rPr lang="de-DE" sz="700" dirty="0">
                <a:latin typeface="Lucida Sans"/>
              </a:rPr>
              <a:t>, 04.11.2022</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48703" y="841598"/>
            <a:ext cx="8640960" cy="504056"/>
          </a:xfrm>
        </p:spPr>
        <p:txBody>
          <a:bodyPr/>
          <a:lstStyle/>
          <a:p>
            <a:pPr>
              <a:defRPr/>
            </a:pPr>
            <a:r>
              <a:rPr lang="de-DE" sz="2800">
                <a:solidFill>
                  <a:srgbClr val="79B040"/>
                </a:solidFill>
                <a:latin typeface="Arial"/>
                <a:cs typeface="Arial"/>
              </a:rPr>
              <a:t>Aufbau unseres Lasercutters „</a:t>
            </a:r>
            <a:r>
              <a:rPr lang="en-US" sz="2000" b="1">
                <a:solidFill>
                  <a:srgbClr val="79B040"/>
                </a:solidFill>
                <a:latin typeface="Arial"/>
                <a:cs typeface="Arial"/>
              </a:rPr>
              <a:t>Mr Beam II dreamcut [S]”</a:t>
            </a:r>
            <a:endParaRPr sz="2800">
              <a:solidFill>
                <a:srgbClr val="79B040"/>
              </a:solidFill>
              <a:latin typeface="Arial"/>
              <a:cs typeface="Arial"/>
            </a:endParaRPr>
          </a:p>
        </p:txBody>
      </p:sp>
      <p:pic>
        <p:nvPicPr>
          <p:cNvPr id="7" name="Grafik 6" descr="Ein Bild, das Text, Briefpapier enthält.&#10;&#10;Automatisch generierte Beschreibung"/>
          <p:cNvPicPr>
            <a:picLocks noChangeAspect="1"/>
          </p:cNvPicPr>
          <p:nvPr/>
        </p:nvPicPr>
        <p:blipFill>
          <a:blip r:embed="rId2"/>
          <a:stretch/>
        </p:blipFill>
        <p:spPr bwMode="auto">
          <a:xfrm>
            <a:off x="2411760" y="1347614"/>
            <a:ext cx="5225777" cy="3483851"/>
          </a:xfrm>
          <a:prstGeom prst="rect">
            <a:avLst/>
          </a:prstGeom>
        </p:spPr>
      </p:pic>
      <p:sp>
        <p:nvSpPr>
          <p:cNvPr id="9" name="Rechteck 8"/>
          <p:cNvSpPr/>
          <p:nvPr/>
        </p:nvSpPr>
        <p:spPr bwMode="auto">
          <a:xfrm>
            <a:off x="6012159" y="2355726"/>
            <a:ext cx="1512168" cy="208823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9"/>
          <p:cNvSpPr txBox="1"/>
          <p:nvPr/>
        </p:nvSpPr>
        <p:spPr bwMode="auto">
          <a:xfrm>
            <a:off x="6768244" y="1893464"/>
            <a:ext cx="1800200" cy="400110"/>
          </a:xfrm>
          <a:prstGeom prst="rect">
            <a:avLst/>
          </a:prstGeom>
          <a:noFill/>
        </p:spPr>
        <p:txBody>
          <a:bodyPr wrap="square" rtlCol="0">
            <a:spAutoFit/>
          </a:bodyPr>
          <a:lstStyle/>
          <a:p>
            <a:pPr>
              <a:defRPr/>
            </a:pPr>
            <a:r>
              <a:rPr lang="de-DE" sz="2000">
                <a:latin typeface="Arial"/>
                <a:cs typeface="Arial"/>
              </a:rPr>
              <a:t>Absaugung</a:t>
            </a:r>
            <a:r>
              <a:rPr lang="de-DE">
                <a:latin typeface="Lucida Sans"/>
              </a:rPr>
              <a:t> </a:t>
            </a:r>
            <a:endParaRPr/>
          </a:p>
        </p:txBody>
      </p:sp>
      <p:sp>
        <p:nvSpPr>
          <p:cNvPr id="11" name="Rechteck 10"/>
          <p:cNvSpPr/>
          <p:nvPr/>
        </p:nvSpPr>
        <p:spPr bwMode="auto">
          <a:xfrm>
            <a:off x="4791477" y="3413348"/>
            <a:ext cx="572611" cy="59856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3" name="Gerade Verbindung mit Pfeil 12"/>
          <p:cNvCxnSpPr>
            <a:cxnSpLocks/>
          </p:cNvCxnSpPr>
          <p:nvPr/>
        </p:nvCxnSpPr>
        <p:spPr bwMode="auto">
          <a:xfrm flipH="1" flipV="1">
            <a:off x="2298551" y="2643758"/>
            <a:ext cx="2455896" cy="769590"/>
          </a:xfrm>
          <a:prstGeom prst="straightConnector1">
            <a:avLst/>
          </a:prstGeom>
          <a:ln w="38100">
            <a:solidFill>
              <a:srgbClr val="7AB838"/>
            </a:solidFill>
            <a:tailEnd type="triangle"/>
          </a:ln>
        </p:spPr>
        <p:style>
          <a:lnRef idx="1">
            <a:schemeClr val="accent1"/>
          </a:lnRef>
          <a:fillRef idx="0">
            <a:schemeClr val="accent1"/>
          </a:fillRef>
          <a:effectRef idx="0">
            <a:schemeClr val="accent1"/>
          </a:effectRef>
          <a:fontRef idx="minor">
            <a:schemeClr val="tx1"/>
          </a:fontRef>
        </p:style>
      </p:cxnSp>
      <p:pic>
        <p:nvPicPr>
          <p:cNvPr id="16" name="Grafik 15" descr="Ein Bild, das Text enthält.&#10;&#10;Automatisch generierte Beschreibung"/>
          <p:cNvPicPr>
            <a:picLocks noChangeAspect="1"/>
          </p:cNvPicPr>
          <p:nvPr/>
        </p:nvPicPr>
        <p:blipFill>
          <a:blip r:embed="rId3"/>
          <a:stretch/>
        </p:blipFill>
        <p:spPr bwMode="auto">
          <a:xfrm>
            <a:off x="-17623" y="1419622"/>
            <a:ext cx="3429000" cy="2571750"/>
          </a:xfrm>
          <a:prstGeom prst="rect">
            <a:avLst/>
          </a:prstGeom>
        </p:spPr>
      </p:pic>
      <p:sp>
        <p:nvSpPr>
          <p:cNvPr id="18" name="Textfeld 17"/>
          <p:cNvSpPr txBox="1"/>
          <p:nvPr/>
        </p:nvSpPr>
        <p:spPr bwMode="auto">
          <a:xfrm>
            <a:off x="1002407" y="1501966"/>
            <a:ext cx="1800200" cy="400110"/>
          </a:xfrm>
          <a:prstGeom prst="rect">
            <a:avLst/>
          </a:prstGeom>
          <a:noFill/>
        </p:spPr>
        <p:txBody>
          <a:bodyPr wrap="square" rtlCol="0">
            <a:spAutoFit/>
          </a:bodyPr>
          <a:lstStyle/>
          <a:p>
            <a:pPr>
              <a:defRPr/>
            </a:pPr>
            <a:r>
              <a:rPr lang="de-DE" sz="2000">
                <a:latin typeface="Arial"/>
                <a:cs typeface="Arial"/>
              </a:rPr>
              <a:t>Laserkopf</a:t>
            </a:r>
            <a:r>
              <a:rPr lang="de-DE">
                <a:latin typeface="Lucida Sans"/>
              </a:rPr>
              <a:t> </a:t>
            </a:r>
            <a:endParaRPr/>
          </a:p>
        </p:txBody>
      </p:sp>
      <p:sp>
        <p:nvSpPr>
          <p:cNvPr id="21" name="Rechteck 20"/>
          <p:cNvSpPr/>
          <p:nvPr/>
        </p:nvSpPr>
        <p:spPr bwMode="auto">
          <a:xfrm>
            <a:off x="1595874" y="3303097"/>
            <a:ext cx="202005" cy="769590"/>
          </a:xfrm>
          <a:prstGeom prst="rect">
            <a:avLst/>
          </a:prstGeom>
          <a:gradFill>
            <a:gsLst>
              <a:gs pos="0">
                <a:srgbClr val="FF0000">
                  <a:tint val="66000"/>
                  <a:satMod val="160000"/>
                  <a:alpha val="1000"/>
                </a:srgbClr>
              </a:gs>
              <a:gs pos="45000">
                <a:srgbClr val="FF0000">
                  <a:alpha val="50000"/>
                </a:srgbClr>
              </a:gs>
              <a:gs pos="55000">
                <a:srgbClr val="FF0000">
                  <a:alpha val="50000"/>
                </a:srgbClr>
              </a:gs>
              <a:gs pos="100000">
                <a:srgbClr val="FF0000">
                  <a:tint val="23500"/>
                  <a:satMod val="16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rot="22859998">
            <a:off x="936078" y="4166910"/>
            <a:ext cx="1367187" cy="182292"/>
          </a:xfrm>
          <a:prstGeom prst="rect">
            <a:avLst/>
          </a:prstGeom>
        </p:spPr>
      </p:pic>
      <p:sp>
        <p:nvSpPr>
          <p:cNvPr id="24" name="Rechteck 23"/>
          <p:cNvSpPr/>
          <p:nvPr/>
        </p:nvSpPr>
        <p:spPr bwMode="auto">
          <a:xfrm>
            <a:off x="1475656" y="3927985"/>
            <a:ext cx="432048" cy="227941"/>
          </a:xfrm>
          <a:prstGeom prst="rect">
            <a:avLst/>
          </a:prstGeom>
          <a:solidFill>
            <a:srgbClr val="FFFFFF">
              <a:alpha val="392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28" name="Picture 4" descr="Kostenlose Vektorgrafiken zum Thema Laser"/>
          <p:cNvPicPr>
            <a:picLocks noChangeAspect="1" noChangeArrowheads="1"/>
          </p:cNvPicPr>
          <p:nvPr/>
        </p:nvPicPr>
        <p:blipFill>
          <a:blip r:embed="rId5"/>
          <a:stretch/>
        </p:blipFill>
        <p:spPr bwMode="auto">
          <a:xfrm>
            <a:off x="248703" y="2911687"/>
            <a:ext cx="1080845" cy="987574"/>
          </a:xfrm>
          <a:prstGeom prst="rect">
            <a:avLst/>
          </a:prstGeom>
          <a:noFill/>
        </p:spPr>
      </p:pic>
      <p:sp>
        <p:nvSpPr>
          <p:cNvPr id="3" name="Rechteck 2"/>
          <p:cNvSpPr/>
          <p:nvPr/>
        </p:nvSpPr>
        <p:spPr bwMode="auto">
          <a:xfrm>
            <a:off x="1902507" y="1943795"/>
            <a:ext cx="5338986" cy="2088233"/>
          </a:xfrm>
          <a:prstGeom prst="rect">
            <a:avLst/>
          </a:prstGeom>
          <a:solidFill>
            <a:schemeClr val="bg1"/>
          </a:solidFill>
          <a:ln w="38100">
            <a:solidFill>
              <a:srgbClr val="7AB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3600" b="1">
                <a:solidFill>
                  <a:srgbClr val="79B040"/>
                </a:solidFill>
                <a:latin typeface="Arial"/>
                <a:cs typeface="Arial"/>
              </a:rPr>
              <a:t>Folgt uns und überzeugt euch selbst !</a:t>
            </a:r>
            <a:endParaRPr sz="2000">
              <a:solidFill>
                <a:srgbClr val="79B040"/>
              </a:solidFill>
              <a:latin typeface="Arial"/>
              <a:cs typeface="Arial"/>
            </a:endParaRPr>
          </a:p>
        </p:txBody>
      </p:sp>
      <p:sp>
        <p:nvSpPr>
          <p:cNvPr id="4" name="Textfeld 3">
            <a:extLst>
              <a:ext uri="{FF2B5EF4-FFF2-40B4-BE49-F238E27FC236}">
                <a16:creationId xmlns:a16="http://schemas.microsoft.com/office/drawing/2014/main" id="{21994C24-0E9C-095E-FF6B-1DF61552367B}"/>
              </a:ext>
            </a:extLst>
          </p:cNvPr>
          <p:cNvSpPr txBox="1"/>
          <p:nvPr/>
        </p:nvSpPr>
        <p:spPr bwMode="auto">
          <a:xfrm>
            <a:off x="2679227" y="4718944"/>
            <a:ext cx="3779912" cy="200055"/>
          </a:xfrm>
          <a:prstGeom prst="rect">
            <a:avLst/>
          </a:prstGeom>
          <a:noFill/>
        </p:spPr>
        <p:txBody>
          <a:bodyPr wrap="square" rtlCol="0">
            <a:spAutoFit/>
          </a:bodyPr>
          <a:lstStyle/>
          <a:p>
            <a:pPr>
              <a:defRPr/>
            </a:pPr>
            <a:r>
              <a:rPr lang="de-DE" sz="700" dirty="0">
                <a:latin typeface="Lucida Sans"/>
              </a:rPr>
              <a:t>Quellen: mr-</a:t>
            </a:r>
            <a:r>
              <a:rPr lang="de-DE" sz="700" dirty="0" err="1">
                <a:latin typeface="Lucida Sans"/>
              </a:rPr>
              <a:t>beam.org</a:t>
            </a:r>
            <a:r>
              <a:rPr lang="de-DE" sz="700" dirty="0">
                <a:latin typeface="Lucida Sans"/>
              </a:rPr>
              <a:t>, 04.11.2022</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feld 3"/>
          <p:cNvSpPr txBox="1"/>
          <p:nvPr/>
        </p:nvSpPr>
        <p:spPr bwMode="auto">
          <a:xfrm>
            <a:off x="2880320" y="4605685"/>
            <a:ext cx="3779912" cy="523220"/>
          </a:xfrm>
          <a:prstGeom prst="rect">
            <a:avLst/>
          </a:prstGeom>
          <a:noFill/>
        </p:spPr>
        <p:txBody>
          <a:bodyPr wrap="square" rtlCol="0">
            <a:spAutoFit/>
          </a:bodyPr>
          <a:lstStyle/>
          <a:p>
            <a:pPr>
              <a:defRPr/>
            </a:pPr>
            <a:r>
              <a:rPr lang="de-DE" sz="700" dirty="0">
                <a:latin typeface="Lucida Sans"/>
              </a:rPr>
              <a:t>Quellen: </a:t>
            </a:r>
            <a:endParaRPr lang="de-DE" dirty="0"/>
          </a:p>
          <a:p>
            <a:pPr>
              <a:defRPr/>
            </a:pPr>
            <a:r>
              <a:rPr lang="de-DE" sz="700" dirty="0">
                <a:latin typeface="Lucida Sans"/>
              </a:rPr>
              <a:t>mr-</a:t>
            </a:r>
            <a:r>
              <a:rPr lang="de-DE" sz="700" dirty="0" err="1">
                <a:latin typeface="Lucida Sans"/>
              </a:rPr>
              <a:t>beam.org</a:t>
            </a:r>
            <a:r>
              <a:rPr lang="de-DE" sz="700" dirty="0">
                <a:latin typeface="Lucida Sans"/>
              </a:rPr>
              <a:t>, 04.11.2022</a:t>
            </a:r>
            <a:endParaRPr lang="de-DE" dirty="0"/>
          </a:p>
          <a:p>
            <a:pPr>
              <a:defRPr/>
            </a:pPr>
            <a:r>
              <a:rPr lang="de-DE" sz="700" dirty="0" err="1">
                <a:latin typeface="Lucida Sans"/>
              </a:rPr>
              <a:t>thingiverse.com</a:t>
            </a:r>
            <a:r>
              <a:rPr lang="de-DE" sz="700" dirty="0">
                <a:latin typeface="Lucida Sans"/>
              </a:rPr>
              <a:t>/thing:16290, 04.11.2022</a:t>
            </a:r>
            <a:endParaRPr dirty="0"/>
          </a:p>
          <a:p>
            <a:pPr>
              <a:defRPr/>
            </a:pPr>
            <a:r>
              <a:rPr lang="de-DE" sz="700" dirty="0">
                <a:latin typeface="Lucida Sans"/>
              </a:rPr>
              <a:t>magicholz.de/</a:t>
            </a:r>
            <a:r>
              <a:rPr lang="de-DE" sz="700" dirty="0" err="1">
                <a:latin typeface="Lucida Sans"/>
              </a:rPr>
              <a:t>products</a:t>
            </a:r>
            <a:r>
              <a:rPr lang="de-DE" sz="700" dirty="0">
                <a:latin typeface="Lucida Sans"/>
              </a:rPr>
              <a:t>/</a:t>
            </a:r>
            <a:r>
              <a:rPr lang="de-DE" sz="700" dirty="0" err="1">
                <a:latin typeface="Lucida Sans"/>
              </a:rPr>
              <a:t>hogwarts</a:t>
            </a:r>
            <a:r>
              <a:rPr lang="de-DE" sz="700" dirty="0">
                <a:latin typeface="Lucida Sans"/>
              </a:rPr>
              <a:t>-express-puzzle-</a:t>
            </a:r>
            <a:r>
              <a:rPr lang="de-DE" sz="700" dirty="0" err="1">
                <a:latin typeface="Lucida Sans"/>
              </a:rPr>
              <a:t>harry</a:t>
            </a:r>
            <a:r>
              <a:rPr lang="de-DE" sz="700" dirty="0">
                <a:latin typeface="Lucida Sans"/>
              </a:rPr>
              <a:t>-</a:t>
            </a:r>
            <a:r>
              <a:rPr lang="de-DE" sz="700" dirty="0" err="1">
                <a:latin typeface="Lucida Sans"/>
              </a:rPr>
              <a:t>potter</a:t>
            </a:r>
            <a:r>
              <a:rPr lang="de-DE" sz="700" dirty="0">
                <a:latin typeface="Lucida Sans"/>
              </a:rPr>
              <a:t>, 04.11.2022</a:t>
            </a:r>
            <a:endParaRPr dirty="0"/>
          </a:p>
        </p:txBody>
      </p:sp>
      <p:grpSp>
        <p:nvGrpSpPr>
          <p:cNvPr id="11" name="Gruppieren 10"/>
          <p:cNvGrpSpPr/>
          <p:nvPr/>
        </p:nvGrpSpPr>
        <p:grpSpPr bwMode="auto">
          <a:xfrm>
            <a:off x="3707904" y="2120604"/>
            <a:ext cx="1728192" cy="902292"/>
            <a:chOff x="3328419" y="2139702"/>
            <a:chExt cx="2304256" cy="1656184"/>
          </a:xfrm>
        </p:grpSpPr>
        <p:sp>
          <p:nvSpPr>
            <p:cNvPr id="10" name="Ellipse 9"/>
            <p:cNvSpPr/>
            <p:nvPr/>
          </p:nvSpPr>
          <p:spPr bwMode="auto">
            <a:xfrm>
              <a:off x="3328419" y="2139702"/>
              <a:ext cx="2304256" cy="1656184"/>
            </a:xfrm>
            <a:prstGeom prst="ellipse">
              <a:avLst/>
            </a:prstGeom>
            <a:solidFill>
              <a:schemeClr val="bg1"/>
            </a:solidFill>
            <a:ln>
              <a:solidFill>
                <a:srgbClr val="7AB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p:nvPicPr>
          <p:blipFill>
            <a:blip r:embed="rId2"/>
            <a:stretch/>
          </p:blipFill>
          <p:spPr bwMode="auto">
            <a:xfrm>
              <a:off x="3707904" y="2283718"/>
              <a:ext cx="1545287" cy="1275605"/>
            </a:xfrm>
            <a:prstGeom prst="rect">
              <a:avLst/>
            </a:prstGeom>
          </p:spPr>
        </p:pic>
      </p:grpSp>
      <p:pic>
        <p:nvPicPr>
          <p:cNvPr id="2050" name="Picture 2"/>
          <p:cNvPicPr>
            <a:picLocks noChangeAspect="1" noChangeArrowheads="1"/>
          </p:cNvPicPr>
          <p:nvPr/>
        </p:nvPicPr>
        <p:blipFill>
          <a:blip r:embed="rId3"/>
          <a:stretch/>
        </p:blipFill>
        <p:spPr bwMode="auto">
          <a:xfrm>
            <a:off x="307911" y="1412178"/>
            <a:ext cx="1262633" cy="1439402"/>
          </a:xfrm>
          <a:prstGeom prst="rect">
            <a:avLst/>
          </a:prstGeom>
          <a:ln>
            <a:noFill/>
          </a:ln>
          <a:effectLst>
            <a:softEdge rad="112500"/>
          </a:effectLst>
        </p:spPr>
      </p:pic>
      <p:pic>
        <p:nvPicPr>
          <p:cNvPr id="2052" name="Picture 4"/>
          <p:cNvPicPr>
            <a:picLocks noChangeAspect="1" noChangeArrowheads="1"/>
          </p:cNvPicPr>
          <p:nvPr/>
        </p:nvPicPr>
        <p:blipFill>
          <a:blip r:embed="rId4"/>
          <a:stretch/>
        </p:blipFill>
        <p:spPr bwMode="auto">
          <a:xfrm>
            <a:off x="1388951" y="2803427"/>
            <a:ext cx="1537511" cy="1752763"/>
          </a:xfrm>
          <a:prstGeom prst="rect">
            <a:avLst/>
          </a:prstGeom>
          <a:ln>
            <a:noFill/>
          </a:ln>
          <a:effectLst>
            <a:softEdge rad="112500"/>
          </a:effectLst>
        </p:spPr>
      </p:pic>
      <p:sp>
        <p:nvSpPr>
          <p:cNvPr id="12" name="Textfeld 11"/>
          <p:cNvSpPr txBox="1"/>
          <p:nvPr/>
        </p:nvSpPr>
        <p:spPr bwMode="auto">
          <a:xfrm rot="618892">
            <a:off x="1206557" y="1774706"/>
            <a:ext cx="2088233" cy="646331"/>
          </a:xfrm>
          <a:prstGeom prst="rect">
            <a:avLst/>
          </a:prstGeom>
          <a:noFill/>
        </p:spPr>
        <p:txBody>
          <a:bodyPr wrap="square" rtlCol="0">
            <a:spAutoFit/>
          </a:bodyPr>
          <a:lstStyle/>
          <a:p>
            <a:pPr algn="ctr">
              <a:defRPr/>
            </a:pPr>
            <a:r>
              <a:rPr lang="de-DE">
                <a:latin typeface="Arial"/>
                <a:cs typeface="Arial"/>
              </a:rPr>
              <a:t>Gravuren und Personalisierung</a:t>
            </a:r>
            <a:endParaRPr sz="2000">
              <a:latin typeface="Arial"/>
              <a:cs typeface="Arial"/>
            </a:endParaRPr>
          </a:p>
        </p:txBody>
      </p:sp>
      <p:pic>
        <p:nvPicPr>
          <p:cNvPr id="14" name="Grafik 13"/>
          <p:cNvPicPr>
            <a:picLocks noChangeAspect="1"/>
          </p:cNvPicPr>
          <p:nvPr/>
        </p:nvPicPr>
        <p:blipFill>
          <a:blip r:embed="rId5"/>
          <a:stretch/>
        </p:blipFill>
        <p:spPr bwMode="auto">
          <a:xfrm>
            <a:off x="7235904" y="1237434"/>
            <a:ext cx="1760333" cy="1929539"/>
          </a:xfrm>
          <a:prstGeom prst="rect">
            <a:avLst/>
          </a:prstGeom>
          <a:ln>
            <a:noFill/>
          </a:ln>
          <a:effectLst>
            <a:softEdge rad="112500"/>
          </a:effectLst>
        </p:spPr>
      </p:pic>
      <p:sp>
        <p:nvSpPr>
          <p:cNvPr id="15" name="Textfeld 14"/>
          <p:cNvSpPr txBox="1"/>
          <p:nvPr/>
        </p:nvSpPr>
        <p:spPr bwMode="auto">
          <a:xfrm rot="20562414">
            <a:off x="5747668" y="1080044"/>
            <a:ext cx="2476285" cy="646331"/>
          </a:xfrm>
          <a:prstGeom prst="rect">
            <a:avLst/>
          </a:prstGeom>
          <a:noFill/>
        </p:spPr>
        <p:txBody>
          <a:bodyPr wrap="square" rtlCol="0">
            <a:spAutoFit/>
          </a:bodyPr>
          <a:lstStyle/>
          <a:p>
            <a:pPr algn="ctr">
              <a:defRPr/>
            </a:pPr>
            <a:r>
              <a:rPr lang="de-DE">
                <a:latin typeface="Arial"/>
                <a:cs typeface="Arial"/>
              </a:rPr>
              <a:t>Schneiden komplexer Umrisse</a:t>
            </a:r>
            <a:endParaRPr sz="2000">
              <a:latin typeface="Arial"/>
              <a:cs typeface="Arial"/>
            </a:endParaRPr>
          </a:p>
        </p:txBody>
      </p:sp>
      <p:pic>
        <p:nvPicPr>
          <p:cNvPr id="21" name="Grafik 20"/>
          <p:cNvPicPr>
            <a:picLocks noChangeAspect="1"/>
          </p:cNvPicPr>
          <p:nvPr/>
        </p:nvPicPr>
        <p:blipFill>
          <a:blip r:embed="rId6"/>
          <a:stretch/>
        </p:blipFill>
        <p:spPr bwMode="auto">
          <a:xfrm>
            <a:off x="5762036" y="3219822"/>
            <a:ext cx="3320901" cy="1252295"/>
          </a:xfrm>
          <a:prstGeom prst="rect">
            <a:avLst/>
          </a:prstGeom>
          <a:ln>
            <a:noFill/>
          </a:ln>
          <a:effectLst>
            <a:softEdge rad="112500"/>
          </a:effectLst>
        </p:spPr>
      </p:pic>
      <p:sp>
        <p:nvSpPr>
          <p:cNvPr id="22" name="Titel 1"/>
          <p:cNvSpPr>
            <a:spLocks noGrp="1"/>
          </p:cNvSpPr>
          <p:nvPr>
            <p:ph type="title"/>
          </p:nvPr>
        </p:nvSpPr>
        <p:spPr bwMode="auto">
          <a:xfrm>
            <a:off x="251520" y="915566"/>
            <a:ext cx="8640960" cy="504056"/>
          </a:xfrm>
        </p:spPr>
        <p:txBody>
          <a:bodyPr/>
          <a:lstStyle/>
          <a:p>
            <a:pPr>
              <a:defRPr/>
            </a:pPr>
            <a:r>
              <a:rPr lang="de-DE" sz="2800">
                <a:solidFill>
                  <a:srgbClr val="79B040"/>
                </a:solidFill>
                <a:latin typeface="Arial"/>
                <a:cs typeface="Arial"/>
              </a:rPr>
              <a:t>Anwendungen</a:t>
            </a:r>
            <a:endParaRPr sz="2800">
              <a:solidFill>
                <a:srgbClr val="79B040"/>
              </a:solidFill>
              <a:latin typeface="Arial"/>
              <a:cs typeface="Arial"/>
            </a:endParaRPr>
          </a:p>
        </p:txBody>
      </p:sp>
      <p:pic>
        <p:nvPicPr>
          <p:cNvPr id="2054" name="Picture 6" descr="Filz gravieren"/>
          <p:cNvPicPr>
            <a:picLocks noChangeAspect="1" noChangeArrowheads="1"/>
          </p:cNvPicPr>
          <p:nvPr/>
        </p:nvPicPr>
        <p:blipFill>
          <a:blip r:embed="rId7"/>
          <a:srcRect l="36850" r="26531"/>
          <a:stretch/>
        </p:blipFill>
        <p:spPr bwMode="auto">
          <a:xfrm>
            <a:off x="307911" y="2901074"/>
            <a:ext cx="988826" cy="1800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976</Words>
  <Application>Microsoft Macintosh PowerPoint</Application>
  <DocSecurity>0</DocSecurity>
  <PresentationFormat>Bildschirmpräsentation (16:9)</PresentationFormat>
  <Paragraphs>188</Paragraphs>
  <Slides>35</Slides>
  <Notes>7</Notes>
  <HiddenSlides>10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adobe-clean</vt:lpstr>
      <vt:lpstr>Akkurat</vt:lpstr>
      <vt:lpstr>Arial</vt:lpstr>
      <vt:lpstr>Calibri</vt:lpstr>
      <vt:lpstr>Lucida Sans</vt:lpstr>
      <vt:lpstr>Open Sans</vt:lpstr>
      <vt:lpstr>Symbol</vt:lpstr>
      <vt:lpstr>Wingdings</vt:lpstr>
      <vt:lpstr>Masterfolie</vt:lpstr>
      <vt:lpstr>Lasercutter – Easy Start</vt:lpstr>
      <vt:lpstr>Agenda </vt:lpstr>
      <vt:lpstr>Eine kurze Vorstellungsrunde!</vt:lpstr>
      <vt:lpstr>Eine kurze Vorstellungsrunde!</vt:lpstr>
      <vt:lpstr>Nach diesem Workshop kannst du …</vt:lpstr>
      <vt:lpstr>Was versteht man unter einem Lasercutter?</vt:lpstr>
      <vt:lpstr>Aufbau unseres Lasercutters „Mr Beam II dreamcut [S]” </vt:lpstr>
      <vt:lpstr>Aufbau unseres Lasercutters „Mr Beam II dreamcut [S]”</vt:lpstr>
      <vt:lpstr>Anwendungen</vt:lpstr>
      <vt:lpstr>Anwendungen</vt:lpstr>
      <vt:lpstr>Anwendungen </vt:lpstr>
      <vt:lpstr>Erstellung deines Designs</vt:lpstr>
      <vt:lpstr>Erstellung deines Designs</vt:lpstr>
      <vt:lpstr>Unterscheidung verschiedener Grafik-Formate</vt:lpstr>
      <vt:lpstr>Erstellung deines Designs</vt:lpstr>
      <vt:lpstr>Einführung in Inkscape</vt:lpstr>
      <vt:lpstr>PowerPoint-Präsentation</vt:lpstr>
      <vt:lpstr>Du bist dran!</vt:lpstr>
      <vt:lpstr>Zeit kreativ zu werden!</vt:lpstr>
      <vt:lpstr>PowerPoint-Präsentation</vt:lpstr>
      <vt:lpstr>PowerPoint-Präsentation</vt:lpstr>
      <vt:lpstr>Einführung in BeamOS</vt:lpstr>
      <vt:lpstr>PowerPoint-Präsentation</vt:lpstr>
      <vt:lpstr>Geräteeinweisung</vt:lpstr>
      <vt:lpstr>PowerPoint-Präsentation</vt:lpstr>
      <vt:lpstr>Abschluss und Feedback</vt:lpstr>
      <vt:lpstr>Abschluss und Feedback</vt:lpstr>
      <vt:lpstr>Empfehlungen</vt:lpstr>
      <vt:lpstr>Literaturempfehlungen</vt:lpstr>
      <vt:lpstr>PowerPoint-Präsentation</vt:lpstr>
      <vt:lpstr>Verschiedene Einstellungen </vt:lpstr>
      <vt:lpstr>Backup: DXF vs SVG</vt:lpstr>
      <vt:lpstr>Rasterformate</vt:lpstr>
      <vt:lpstr>Erstellung deines Designs</vt:lpstr>
      <vt:lpstr>Erstellung deines Designs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Schäfer, Sabine</dc:creator>
  <cp:keywords/>
  <dc:description/>
  <cp:lastModifiedBy>Marius Baron</cp:lastModifiedBy>
  <cp:revision>207</cp:revision>
  <dcterms:created xsi:type="dcterms:W3CDTF">2017-06-13T08:51:48Z</dcterms:created>
  <dcterms:modified xsi:type="dcterms:W3CDTF">2024-12-19T19:43:20Z</dcterms:modified>
  <cp:category/>
  <dc:identifier/>
  <cp:contentStatus/>
  <dc:language/>
  <cp:version/>
</cp:coreProperties>
</file>