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1" r:id="rId8"/>
    <p:sldId id="262" r:id="rId9"/>
    <p:sldId id="263" r:id="rId10"/>
    <p:sldId id="264" r:id="rId11"/>
    <p:sldId id="265" r:id="rId12"/>
    <p:sldId id="269" r:id="rId13"/>
    <p:sldId id="270" r:id="rId14"/>
    <p:sldId id="271" r:id="rId15"/>
    <p:sldId id="272" r:id="rId16"/>
    <p:sldId id="274" r:id="rId17"/>
    <p:sldId id="276" r:id="rId18"/>
  </p:sldIdLst>
  <p:sldSz cx="9144000" cy="5143500" type="screen16x9"/>
  <p:notesSz cx="9144000" cy="51435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8"/>
  </p:normalViewPr>
  <p:slideViewPr>
    <p:cSldViewPr>
      <p:cViewPr varScale="1">
        <p:scale>
          <a:sx n="153" d="100"/>
          <a:sy n="153" d="100"/>
        </p:scale>
        <p:origin x="34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251520" y="1707653"/>
            <a:ext cx="8640960" cy="1368152"/>
          </a:xfrm>
          <a:prstGeom prst="rect">
            <a:avLst/>
          </a:prstGeom>
        </p:spPr>
        <p:txBody>
          <a:bodyPr/>
          <a:lstStyle>
            <a:lvl1pPr>
              <a:defRPr sz="4000" b="1">
                <a:solidFill>
                  <a:srgbClr val="565656"/>
                </a:solidFill>
                <a:latin typeface="Lucida Sans"/>
                <a:cs typeface="Arial"/>
              </a:defRPr>
            </a:lvl1pPr>
          </a:lstStyle>
          <a:p>
            <a:pPr>
              <a:defRPr/>
            </a:pPr>
            <a:r>
              <a:rPr lang="de-DE"/>
              <a:t>Titel der Präsentation</a:t>
            </a:r>
            <a:endParaRPr/>
          </a:p>
        </p:txBody>
      </p:sp>
      <p:pic>
        <p:nvPicPr>
          <p:cNvPr id="1027" name="Picture 3"/>
          <p:cNvPicPr>
            <a:picLocks noChangeAspect="1" noChangeArrowheads="1"/>
          </p:cNvPicPr>
          <p:nvPr userDrawn="1"/>
        </p:nvPicPr>
        <p:blipFill>
          <a:blip r:embed="rId2"/>
          <a:stretch/>
        </p:blipFill>
        <p:spPr bwMode="auto">
          <a:xfrm>
            <a:off x="35496" y="3135620"/>
            <a:ext cx="9073008" cy="1524362"/>
          </a:xfrm>
          <a:prstGeom prst="rect">
            <a:avLst/>
          </a:prstGeom>
          <a:noFill/>
        </p:spPr>
      </p:pic>
      <p:pic>
        <p:nvPicPr>
          <p:cNvPr id="6" name="Picture 6"/>
          <p:cNvPicPr>
            <a:picLocks noChangeAspect="1" noChangeArrowheads="1"/>
          </p:cNvPicPr>
          <p:nvPr userDrawn="1"/>
        </p:nvPicPr>
        <p:blipFill>
          <a:blip r:embed="rId3"/>
          <a:stretch/>
        </p:blipFill>
        <p:spPr bwMode="auto">
          <a:xfrm>
            <a:off x="7766365" y="4618101"/>
            <a:ext cx="1198123" cy="471228"/>
          </a:xfrm>
          <a:prstGeom prst="rect">
            <a:avLst/>
          </a:prstGeom>
          <a:noFill/>
        </p:spPr>
      </p:pic>
      <p:sp>
        <p:nvSpPr>
          <p:cNvPr id="7" name="Textfeld 6" descr="Gefördert durch die &quot;Stiftung Innovation in der Hochschullehre&quot;"/>
          <p:cNvSpPr txBox="1"/>
          <p:nvPr userDrawn="1"/>
        </p:nvSpPr>
        <p:spPr bwMode="auto">
          <a:xfrm>
            <a:off x="5983273" y="4753856"/>
            <a:ext cx="1819729" cy="338554"/>
          </a:xfrm>
          <a:prstGeom prst="rect">
            <a:avLst/>
          </a:prstGeom>
          <a:noFill/>
        </p:spPr>
        <p:txBody>
          <a:bodyPr wrap="none" rtlCol="0">
            <a:spAutoFit/>
          </a:bodyPr>
          <a:lstStyle/>
          <a:p>
            <a:pPr>
              <a:defRPr/>
            </a:pPr>
            <a:r>
              <a:rPr lang="de-DE" sz="1600" i="0">
                <a:solidFill>
                  <a:srgbClr val="565656"/>
                </a:solidFill>
                <a:latin typeface="Lucida Sans"/>
                <a:cs typeface="Arial"/>
              </a:rPr>
              <a:t>gefördert durch:</a:t>
            </a:r>
            <a:endParaRPr sz="3600" i="0">
              <a:solidFill>
                <a:srgbClr val="565656"/>
              </a:solidFill>
              <a:latin typeface="Lucida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Überschrift +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
        <p:nvSpPr>
          <p:cNvPr id="4" name="Textplatzhalter 3"/>
          <p:cNvSpPr>
            <a:spLocks noGrp="1"/>
          </p:cNvSpPr>
          <p:nvPr>
            <p:ph type="body" sz="quarter" idx="10" hasCustomPrompt="1"/>
          </p:nvPr>
        </p:nvSpPr>
        <p:spPr bwMode="auto">
          <a:xfrm>
            <a:off x="250825" y="1491630"/>
            <a:ext cx="8642350" cy="3240087"/>
          </a:xfrm>
          <a:prstGeom prst="rect">
            <a:avLst/>
          </a:prstGeom>
        </p:spPr>
        <p:txBody>
          <a:bodyPr/>
          <a:lstStyle>
            <a:lvl1pPr>
              <a:lnSpc>
                <a:spcPct val="150000"/>
              </a:lnSpc>
              <a:buClr>
                <a:srgbClr val="577915"/>
              </a:buClr>
              <a:defRPr sz="2000">
                <a:solidFill>
                  <a:schemeClr val="tx1"/>
                </a:solidFill>
                <a:latin typeface="Lucida Sans"/>
                <a:cs typeface="Arial"/>
              </a:defRPr>
            </a:lvl1pPr>
            <a:lvl2pPr marL="742950" indent="-285750">
              <a:lnSpc>
                <a:spcPct val="150000"/>
              </a:lnSpc>
              <a:buClr>
                <a:srgbClr val="577914"/>
              </a:buClr>
              <a:buFont typeface="Symbol"/>
              <a:buChar char="-"/>
              <a:defRPr sz="2000">
                <a:solidFill>
                  <a:schemeClr val="tx1"/>
                </a:solidFill>
                <a:latin typeface="Lucida Sans"/>
              </a:defRPr>
            </a:lvl2pPr>
          </a:lstStyle>
          <a:p>
            <a:pPr lvl="0">
              <a:defRPr/>
            </a:pPr>
            <a:r>
              <a:rPr lang="de-DE"/>
              <a:t>Textmasterformat bearbeiten</a:t>
            </a:r>
            <a:endParaRPr/>
          </a:p>
          <a:p>
            <a:pPr lvl="1">
              <a:defRPr/>
            </a:pPr>
            <a:r>
              <a:rPr lang="de-DE"/>
              <a:t>	</a:t>
            </a:r>
            <a:endParaRPr/>
          </a:p>
          <a:p>
            <a:pPr lvl="1">
              <a:defRPr/>
            </a:pPr>
            <a:endParaRPr/>
          </a:p>
        </p:txBody>
      </p:sp>
      <p:sp>
        <p:nvSpPr>
          <p:cNvPr id="6"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2 Spalten">
    <p:spTree>
      <p:nvGrpSpPr>
        <p:cNvPr id="1" name=""/>
        <p:cNvGrpSpPr/>
        <p:nvPr/>
      </p:nvGrpSpPr>
      <p:grpSpPr bwMode="auto">
        <a:xfrm>
          <a:off x="0" y="0"/>
          <a:ext cx="0" cy="0"/>
          <a:chOff x="0" y="0"/>
          <a:chExt cx="0" cy="0"/>
        </a:xfrm>
      </p:grpSpPr>
      <p:sp>
        <p:nvSpPr>
          <p:cNvPr id="10" name="Inhaltsplatzhalter 2"/>
          <p:cNvSpPr>
            <a:spLocks noGrp="1"/>
          </p:cNvSpPr>
          <p:nvPr>
            <p:ph sz="half" idx="12"/>
          </p:nvPr>
        </p:nvSpPr>
        <p:spPr bwMode="auto">
          <a:xfrm>
            <a:off x="251520" y="1491631"/>
            <a:ext cx="4104456" cy="3232454"/>
          </a:xfrm>
          <a:prstGeom prst="rect">
            <a:avLst/>
          </a:prstGeom>
        </p:spPr>
        <p:txBody>
          <a:bodyPr/>
          <a:lstStyle>
            <a:lvl1pPr>
              <a:lnSpc>
                <a:spcPct val="150000"/>
              </a:lnSpc>
              <a:buClr>
                <a:srgbClr val="84B818"/>
              </a:buClr>
              <a:defRPr sz="2000">
                <a:solidFill>
                  <a:schemeClr val="tx1"/>
                </a:solidFill>
                <a:latin typeface="Lucida Sans"/>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8" name="Inhaltsplatzhalter 2"/>
          <p:cNvSpPr>
            <a:spLocks noGrp="1"/>
          </p:cNvSpPr>
          <p:nvPr>
            <p:ph sz="half" idx="11"/>
          </p:nvPr>
        </p:nvSpPr>
        <p:spPr bwMode="auto">
          <a:xfrm>
            <a:off x="4788024" y="1491631"/>
            <a:ext cx="4104456" cy="3232454"/>
          </a:xfrm>
          <a:prstGeom prst="rect">
            <a:avLst/>
          </a:prstGeom>
        </p:spPr>
        <p:txBody>
          <a:bodyPr/>
          <a:lstStyle>
            <a:lvl1pPr>
              <a:lnSpc>
                <a:spcPct val="150000"/>
              </a:lnSpc>
              <a:buClr>
                <a:srgbClr val="84B818"/>
              </a:buClr>
              <a:defRPr sz="2000">
                <a:solidFill>
                  <a:schemeClr val="tx1"/>
                </a:solidFill>
                <a:latin typeface="Lucida Sans"/>
                <a:cs typeface="Arial"/>
              </a:defRPr>
            </a:lvl1pPr>
            <a:lvl2pPr>
              <a:defRPr sz="2400">
                <a:latin typeface="Akkurat"/>
              </a:defRPr>
            </a:lvl2pPr>
            <a:lvl3pPr>
              <a:defRPr sz="2000">
                <a:latin typeface="Akkurat"/>
              </a:defRPr>
            </a:lvl3pPr>
            <a:lvl4pPr>
              <a:defRPr sz="1800">
                <a:latin typeface="Akkurat"/>
              </a:defRPr>
            </a:lvl4pPr>
            <a:lvl5pPr>
              <a:defRPr sz="1800">
                <a:latin typeface="Akkurat"/>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9"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11"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Bild + Spalte">
    <p:spTree>
      <p:nvGrpSpPr>
        <p:cNvPr id="1" name=""/>
        <p:cNvGrpSpPr/>
        <p:nvPr/>
      </p:nvGrpSpPr>
      <p:grpSpPr bwMode="auto">
        <a:xfrm>
          <a:off x="0" y="0"/>
          <a:ext cx="0" cy="0"/>
          <a:chOff x="0" y="0"/>
          <a:chExt cx="0" cy="0"/>
        </a:xfrm>
      </p:grpSpPr>
      <p:sp>
        <p:nvSpPr>
          <p:cNvPr id="7" name="Bildplatzhalter 2"/>
          <p:cNvSpPr>
            <a:spLocks noGrp="1"/>
          </p:cNvSpPr>
          <p:nvPr>
            <p:ph type="pic" idx="1"/>
          </p:nvPr>
        </p:nvSpPr>
        <p:spPr bwMode="auto">
          <a:xfrm>
            <a:off x="251522" y="1491630"/>
            <a:ext cx="4104453" cy="3225931"/>
          </a:xfrm>
          <a:prstGeom prst="rect">
            <a:avLst/>
          </a:prstGeom>
        </p:spPr>
        <p:txBody>
          <a:bodyPr/>
          <a:lstStyle>
            <a:lvl1pPr marL="0" indent="0">
              <a:buNone/>
              <a:defRPr sz="20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a:t>
            </a:r>
            <a:endParaRPr/>
          </a:p>
        </p:txBody>
      </p:sp>
      <p:sp>
        <p:nvSpPr>
          <p:cNvPr id="8" name="Inhaltsplatzhalter 2"/>
          <p:cNvSpPr>
            <a:spLocks noGrp="1"/>
          </p:cNvSpPr>
          <p:nvPr>
            <p:ph sz="half" idx="11"/>
          </p:nvPr>
        </p:nvSpPr>
        <p:spPr bwMode="auto">
          <a:xfrm>
            <a:off x="4788024" y="1491631"/>
            <a:ext cx="4104456" cy="3232454"/>
          </a:xfrm>
          <a:prstGeom prst="rect">
            <a:avLst/>
          </a:prstGeom>
        </p:spPr>
        <p:txBody>
          <a:bodyPr/>
          <a:lstStyle>
            <a:lvl1pPr>
              <a:lnSpc>
                <a:spcPct val="150000"/>
              </a:lnSpc>
              <a:buClr>
                <a:srgbClr val="84B818"/>
              </a:buClr>
              <a:defRPr sz="2000">
                <a:solidFill>
                  <a:schemeClr val="tx1"/>
                </a:solidFill>
                <a:latin typeface="Lucida Sans"/>
                <a:cs typeface="Arial"/>
              </a:defRPr>
            </a:lvl1pPr>
            <a:lvl2pPr>
              <a:defRPr sz="2400">
                <a:latin typeface="Akkurat"/>
              </a:defRPr>
            </a:lvl2pPr>
            <a:lvl3pPr>
              <a:defRPr sz="2000">
                <a:latin typeface="Akkurat"/>
              </a:defRPr>
            </a:lvl3pPr>
            <a:lvl4pPr>
              <a:defRPr sz="1800">
                <a:latin typeface="Akkurat"/>
              </a:defRPr>
            </a:lvl4pPr>
            <a:lvl5pPr>
              <a:defRPr sz="1800">
                <a:latin typeface="Akkurat"/>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10"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11"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Spalte + Bild">
    <p:spTree>
      <p:nvGrpSpPr>
        <p:cNvPr id="1" name=""/>
        <p:cNvGrpSpPr/>
        <p:nvPr/>
      </p:nvGrpSpPr>
      <p:grpSpPr bwMode="auto">
        <a:xfrm>
          <a:off x="0" y="0"/>
          <a:ext cx="0" cy="0"/>
          <a:chOff x="0" y="0"/>
          <a:chExt cx="0" cy="0"/>
        </a:xfrm>
      </p:grpSpPr>
      <p:sp>
        <p:nvSpPr>
          <p:cNvPr id="8" name="Inhaltsplatzhalter 2"/>
          <p:cNvSpPr>
            <a:spLocks noGrp="1"/>
          </p:cNvSpPr>
          <p:nvPr>
            <p:ph sz="half" idx="11"/>
          </p:nvPr>
        </p:nvSpPr>
        <p:spPr bwMode="auto">
          <a:xfrm>
            <a:off x="251520" y="1491631"/>
            <a:ext cx="4104456" cy="3232454"/>
          </a:xfrm>
          <a:prstGeom prst="rect">
            <a:avLst/>
          </a:prstGeom>
        </p:spPr>
        <p:txBody>
          <a:bodyPr/>
          <a:lstStyle>
            <a:lvl1pPr>
              <a:lnSpc>
                <a:spcPct val="150000"/>
              </a:lnSpc>
              <a:buClr>
                <a:srgbClr val="84B818"/>
              </a:buClr>
              <a:defRPr sz="2000">
                <a:solidFill>
                  <a:schemeClr val="tx1"/>
                </a:solidFill>
                <a:latin typeface="Lucida Sans"/>
                <a:cs typeface="Arial"/>
              </a:defRPr>
            </a:lvl1pPr>
            <a:lvl2pPr>
              <a:defRPr sz="2400">
                <a:latin typeface="Akkurat"/>
              </a:defRPr>
            </a:lvl2pPr>
            <a:lvl3pPr>
              <a:defRPr sz="2000">
                <a:latin typeface="Akkurat"/>
              </a:defRPr>
            </a:lvl3pPr>
            <a:lvl4pPr>
              <a:defRPr sz="1800">
                <a:latin typeface="Akkurat"/>
              </a:defRPr>
            </a:lvl4pPr>
            <a:lvl5pPr>
              <a:defRPr sz="1800">
                <a:latin typeface="Akkurat"/>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7" name="Bildplatzhalter 2"/>
          <p:cNvSpPr>
            <a:spLocks noGrp="1"/>
          </p:cNvSpPr>
          <p:nvPr>
            <p:ph type="pic" idx="1"/>
          </p:nvPr>
        </p:nvSpPr>
        <p:spPr bwMode="auto">
          <a:xfrm>
            <a:off x="4788027" y="1493476"/>
            <a:ext cx="4104453" cy="3225931"/>
          </a:xfrm>
          <a:prstGeom prst="rect">
            <a:avLst/>
          </a:prstGeom>
        </p:spPr>
        <p:txBody>
          <a:bodyPr/>
          <a:lstStyle>
            <a:lvl1pPr marL="0" indent="0">
              <a:buNone/>
              <a:defRPr sz="18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sz="2000"/>
              <a:t>Bild</a:t>
            </a:r>
            <a:endParaRPr lang="de-DE"/>
          </a:p>
        </p:txBody>
      </p:sp>
      <p:sp>
        <p:nvSpPr>
          <p:cNvPr id="9"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11"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Überschrift + 2 Bilder">
    <p:spTree>
      <p:nvGrpSpPr>
        <p:cNvPr id="1" name=""/>
        <p:cNvGrpSpPr/>
        <p:nvPr/>
      </p:nvGrpSpPr>
      <p:grpSpPr bwMode="auto">
        <a:xfrm>
          <a:off x="0" y="0"/>
          <a:ext cx="0" cy="0"/>
          <a:chOff x="0" y="0"/>
          <a:chExt cx="0" cy="0"/>
        </a:xfrm>
      </p:grpSpPr>
      <p:sp>
        <p:nvSpPr>
          <p:cNvPr id="10" name="Bildplatzhalter 2"/>
          <p:cNvSpPr>
            <a:spLocks noGrp="1"/>
          </p:cNvSpPr>
          <p:nvPr>
            <p:ph type="pic" idx="10"/>
          </p:nvPr>
        </p:nvSpPr>
        <p:spPr bwMode="auto">
          <a:xfrm>
            <a:off x="251520" y="1491630"/>
            <a:ext cx="4104453" cy="3225931"/>
          </a:xfrm>
          <a:prstGeom prst="rect">
            <a:avLst/>
          </a:prstGeom>
        </p:spPr>
        <p:txBody>
          <a:bodyPr/>
          <a:lstStyle>
            <a:lvl1pPr marL="0" indent="0">
              <a:buNone/>
              <a:defRPr sz="20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a:t>
            </a:r>
            <a:endParaRPr/>
          </a:p>
        </p:txBody>
      </p:sp>
      <p:sp>
        <p:nvSpPr>
          <p:cNvPr id="9" name="Bildplatzhalter 2"/>
          <p:cNvSpPr>
            <a:spLocks noGrp="1"/>
          </p:cNvSpPr>
          <p:nvPr>
            <p:ph type="pic" idx="1"/>
          </p:nvPr>
        </p:nvSpPr>
        <p:spPr bwMode="auto">
          <a:xfrm>
            <a:off x="4788027" y="1493476"/>
            <a:ext cx="4104453" cy="3225931"/>
          </a:xfrm>
          <a:prstGeom prst="rect">
            <a:avLst/>
          </a:prstGeom>
        </p:spPr>
        <p:txBody>
          <a:bodyPr/>
          <a:lstStyle>
            <a:lvl1pPr marL="0" indent="0">
              <a:buNone/>
              <a:defRPr sz="20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sz="2000">
                <a:latin typeface="Lucida Sans"/>
                <a:cs typeface="Arial"/>
              </a:rPr>
              <a:t>Bild</a:t>
            </a:r>
            <a:endParaRPr lang="de-DE"/>
          </a:p>
        </p:txBody>
      </p:sp>
      <p:sp>
        <p:nvSpPr>
          <p:cNvPr id="8"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11"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Bild groß">
    <p:spTree>
      <p:nvGrpSpPr>
        <p:cNvPr id="1" name=""/>
        <p:cNvGrpSpPr/>
        <p:nvPr/>
      </p:nvGrpSpPr>
      <p:grpSpPr bwMode="auto">
        <a:xfrm>
          <a:off x="0" y="0"/>
          <a:ext cx="0" cy="0"/>
          <a:chOff x="0" y="0"/>
          <a:chExt cx="0" cy="0"/>
        </a:xfrm>
      </p:grpSpPr>
      <p:sp>
        <p:nvSpPr>
          <p:cNvPr id="3" name="Bildplatzhalter 2"/>
          <p:cNvSpPr>
            <a:spLocks noGrp="1"/>
          </p:cNvSpPr>
          <p:nvPr>
            <p:ph type="pic" idx="1"/>
          </p:nvPr>
        </p:nvSpPr>
        <p:spPr bwMode="auto">
          <a:xfrm>
            <a:off x="251520" y="1491630"/>
            <a:ext cx="8640960" cy="3240360"/>
          </a:xfrm>
          <a:prstGeom prst="rect">
            <a:avLst/>
          </a:prstGeom>
        </p:spPr>
        <p:txBody>
          <a:bodyPr/>
          <a:lstStyle>
            <a:lvl1pPr marL="0" indent="0">
              <a:buNone/>
              <a:defRPr sz="20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a:t>
            </a:r>
            <a:endParaRPr/>
          </a:p>
        </p:txBody>
      </p:sp>
      <p:sp>
        <p:nvSpPr>
          <p:cNvPr id="7"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8"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Schluss">
    <p:spTree>
      <p:nvGrpSpPr>
        <p:cNvPr id="1" name=""/>
        <p:cNvGrpSpPr/>
        <p:nvPr/>
      </p:nvGrpSpPr>
      <p:grpSpPr bwMode="auto">
        <a:xfrm>
          <a:off x="0" y="0"/>
          <a:ext cx="0" cy="0"/>
          <a:chOff x="0" y="0"/>
          <a:chExt cx="0" cy="0"/>
        </a:xfrm>
      </p:grpSpPr>
      <p:pic>
        <p:nvPicPr>
          <p:cNvPr id="1026" name="Picture 2" descr="Außenbereich der Mensa, im Hintergrund der Mathe-Tower, auf dem sich das grüne TU-Logo dreht." title="Campus der TU Dortmund"/>
          <p:cNvPicPr>
            <a:picLocks noChangeAspect="1" noChangeArrowheads="1"/>
          </p:cNvPicPr>
          <p:nvPr userDrawn="1"/>
        </p:nvPicPr>
        <p:blipFill>
          <a:blip r:embed="rId2"/>
          <a:srcRect t="30790" b="7296"/>
          <a:stretch/>
        </p:blipFill>
        <p:spPr bwMode="auto">
          <a:xfrm>
            <a:off x="972344" y="951655"/>
            <a:ext cx="7199312" cy="3343702"/>
          </a:xfrm>
          <a:prstGeom prst="rect">
            <a:avLst/>
          </a:prstGeom>
          <a:noFill/>
        </p:spPr>
      </p:pic>
      <p:pic>
        <p:nvPicPr>
          <p:cNvPr id="5" name="Picture 11"/>
          <p:cNvPicPr>
            <a:picLocks noChangeAspect="1" noChangeArrowheads="1"/>
          </p:cNvPicPr>
          <p:nvPr userDrawn="1"/>
        </p:nvPicPr>
        <p:blipFill>
          <a:blip r:embed="rId3"/>
          <a:srcRect r="90380"/>
          <a:stretch/>
        </p:blipFill>
        <p:spPr bwMode="auto">
          <a:xfrm>
            <a:off x="1423511" y="4272166"/>
            <a:ext cx="591654" cy="415112"/>
          </a:xfrm>
          <a:prstGeom prst="rect">
            <a:avLst/>
          </a:prstGeom>
          <a:noFill/>
          <a:ln>
            <a:noFill/>
          </a:ln>
          <a:effectLst/>
        </p:spPr>
      </p:pic>
      <p:pic>
        <p:nvPicPr>
          <p:cNvPr id="6" name="Picture 11"/>
          <p:cNvPicPr>
            <a:picLocks noChangeAspect="1" noChangeArrowheads="1"/>
          </p:cNvPicPr>
          <p:nvPr userDrawn="1"/>
        </p:nvPicPr>
        <p:blipFill>
          <a:blip r:embed="rId3"/>
          <a:srcRect r="90380"/>
          <a:stretch/>
        </p:blipFill>
        <p:spPr bwMode="auto">
          <a:xfrm rot="10800000">
            <a:off x="7143817" y="4316877"/>
            <a:ext cx="591654" cy="415112"/>
          </a:xfrm>
          <a:prstGeom prst="rect">
            <a:avLst/>
          </a:prstGeom>
          <a:noFill/>
          <a:ln>
            <a:noFill/>
          </a:ln>
          <a:effectLst/>
        </p:spPr>
      </p:pic>
      <p:sp>
        <p:nvSpPr>
          <p:cNvPr id="4" name="Textfeld 3"/>
          <p:cNvSpPr txBox="1"/>
          <p:nvPr userDrawn="1"/>
        </p:nvSpPr>
        <p:spPr bwMode="auto">
          <a:xfrm>
            <a:off x="0" y="4299942"/>
            <a:ext cx="9144000" cy="400110"/>
          </a:xfrm>
          <a:prstGeom prst="rect">
            <a:avLst/>
          </a:prstGeom>
          <a:noFill/>
        </p:spPr>
        <p:txBody>
          <a:bodyPr wrap="square" rtlCol="0">
            <a:spAutoFit/>
          </a:bodyPr>
          <a:lstStyle/>
          <a:p>
            <a:pPr algn="ctr">
              <a:defRPr/>
            </a:pPr>
            <a:r>
              <a:rPr lang="de-DE" sz="2000">
                <a:solidFill>
                  <a:srgbClr val="565656"/>
                </a:solidFill>
                <a:latin typeface="Lucida Sans"/>
                <a:cs typeface="Arial"/>
              </a:rPr>
              <a:t>www.tu-dortmund.de </a:t>
            </a:r>
            <a:endParaRPr sz="2000">
              <a:solidFill>
                <a:srgbClr val="565656"/>
              </a:solidFill>
              <a:latin typeface="Lucida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10"/>
          <a:stretch/>
        </p:blipFill>
        <p:spPr bwMode="auto">
          <a:xfrm>
            <a:off x="65014" y="17826"/>
            <a:ext cx="2850802" cy="784016"/>
          </a:xfrm>
          <a:prstGeom prst="rect">
            <a:avLst/>
          </a:prstGeom>
        </p:spPr>
      </p:pic>
      <p:cxnSp>
        <p:nvCxnSpPr>
          <p:cNvPr id="9" name="Gerade Verbindung 8"/>
          <p:cNvCxnSpPr>
            <a:cxnSpLocks/>
          </p:cNvCxnSpPr>
          <p:nvPr userDrawn="1"/>
        </p:nvCxnSpPr>
        <p:spPr bwMode="auto">
          <a:xfrm>
            <a:off x="-2390" y="810102"/>
            <a:ext cx="9146390" cy="0"/>
          </a:xfrm>
          <a:prstGeom prst="line">
            <a:avLst/>
          </a:prstGeom>
        </p:spPr>
        <p:style>
          <a:lnRef idx="1">
            <a:schemeClr val="accent3"/>
          </a:lnRef>
          <a:fillRef idx="0">
            <a:schemeClr val="accent3"/>
          </a:fillRef>
          <a:effectRef idx="0">
            <a:schemeClr val="accent3"/>
          </a:effectRef>
          <a:fontRef idx="minor">
            <a:schemeClr val="tx1"/>
          </a:fontRef>
        </p:style>
      </p:cxnSp>
      <p:pic>
        <p:nvPicPr>
          <p:cNvPr id="4" name="Grafik 3"/>
          <p:cNvPicPr>
            <a:picLocks noChangeAspect="1"/>
          </p:cNvPicPr>
          <p:nvPr userDrawn="1"/>
        </p:nvPicPr>
        <p:blipFill>
          <a:blip r:embed="rId11"/>
          <a:srcRect b="29329"/>
          <a:stretch/>
        </p:blipFill>
        <p:spPr bwMode="auto">
          <a:xfrm>
            <a:off x="7536835" y="171104"/>
            <a:ext cx="563557" cy="518872"/>
          </a:xfrm>
          <a:prstGeom prst="rect">
            <a:avLst/>
          </a:prstGeom>
        </p:spPr>
      </p:pic>
      <p:pic>
        <p:nvPicPr>
          <p:cNvPr id="8" name="Grafik 7"/>
          <p:cNvPicPr>
            <a:picLocks noChangeAspect="1"/>
          </p:cNvPicPr>
          <p:nvPr userDrawn="1"/>
        </p:nvPicPr>
        <p:blipFill>
          <a:blip r:embed="rId11"/>
          <a:srcRect t="70673" b="-6007"/>
          <a:stretch/>
        </p:blipFill>
        <p:spPr bwMode="auto">
          <a:xfrm>
            <a:off x="8172400" y="271703"/>
            <a:ext cx="782092" cy="360035"/>
          </a:xfrm>
          <a:prstGeom prst="rect">
            <a:avLst/>
          </a:prstGeom>
        </p:spPr>
      </p:pic>
      <p:sp>
        <p:nvSpPr>
          <p:cNvPr id="2" name="Textfeld 1">
            <a:extLst>
              <a:ext uri="{FF2B5EF4-FFF2-40B4-BE49-F238E27FC236}">
                <a16:creationId xmlns:a16="http://schemas.microsoft.com/office/drawing/2014/main" id="{B7E1F367-947E-9811-55B0-02E9CCA88BAA}"/>
              </a:ext>
            </a:extLst>
          </p:cNvPr>
          <p:cNvSpPr txBox="1"/>
          <p:nvPr userDrawn="1"/>
        </p:nvSpPr>
        <p:spPr bwMode="auto">
          <a:xfrm>
            <a:off x="-2390" y="4817897"/>
            <a:ext cx="1368152" cy="307777"/>
          </a:xfrm>
          <a:prstGeom prst="rect">
            <a:avLst/>
          </a:prstGeom>
          <a:noFill/>
        </p:spPr>
        <p:txBody>
          <a:bodyPr wrap="square" rtlCol="0">
            <a:spAutoFit/>
          </a:bodyPr>
          <a:lstStyle/>
          <a:p>
            <a:r>
              <a:rPr lang="de-DE" sz="1400" b="1" dirty="0">
                <a:solidFill>
                  <a:schemeClr val="tx1">
                    <a:lumMod val="50000"/>
                    <a:lumOff val="50000"/>
                  </a:schemeClr>
                </a:solidFill>
              </a:rPr>
              <a:t>CC BY-SA 4.0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reemusicarchive.org/home" TargetMode="External"/><Relationship Id="rId2" Type="http://schemas.openxmlformats.org/officeDocument/2006/relationships/hyperlink" Target="https://soundcloud.com/" TargetMode="External"/><Relationship Id="rId1" Type="http://schemas.openxmlformats.org/officeDocument/2006/relationships/slideLayout" Target="../slideLayouts/slideLayout2.xml"/><Relationship Id="rId5" Type="http://schemas.openxmlformats.org/officeDocument/2006/relationships/hyperlink" Target="https://ronaldkah.de/" TargetMode="External"/><Relationship Id="rId4" Type="http://schemas.openxmlformats.org/officeDocument/2006/relationships/hyperlink" Target="https://pixabay.com/de/music/search/theme/podcast-musi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deutschlandfunk.de/podcast-104.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92164786" name="Titel 1"/>
          <p:cNvSpPr>
            <a:spLocks noGrp="1"/>
          </p:cNvSpPr>
          <p:nvPr>
            <p:ph type="title" hasCustomPrompt="1"/>
          </p:nvPr>
        </p:nvSpPr>
        <p:spPr bwMode="auto">
          <a:xfrm>
            <a:off x="251519" y="1707652"/>
            <a:ext cx="8640959" cy="1368151"/>
          </a:xfrm>
          <a:prstGeom prst="rect">
            <a:avLst/>
          </a:prstGeom>
        </p:spPr>
        <p:txBody>
          <a:bodyPr/>
          <a:lstStyle>
            <a:lvl1pPr>
              <a:defRPr sz="4000" b="1">
                <a:solidFill>
                  <a:srgbClr val="565656"/>
                </a:solidFill>
                <a:latin typeface="Lucida Sans"/>
                <a:cs typeface="Arial"/>
              </a:defRPr>
            </a:lvl1pPr>
          </a:lstStyle>
          <a:p>
            <a:pPr>
              <a:defRPr/>
            </a:pPr>
            <a:r>
              <a:rPr lang="de-DE" dirty="0"/>
              <a:t>Podcast – Easy Start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6A906-BC67-596E-468B-631230C5E5C2}"/>
              </a:ext>
            </a:extLst>
          </p:cNvPr>
          <p:cNvSpPr>
            <a:spLocks noGrp="1"/>
          </p:cNvSpPr>
          <p:nvPr>
            <p:ph type="title"/>
          </p:nvPr>
        </p:nvSpPr>
        <p:spPr/>
        <p:txBody>
          <a:bodyPr/>
          <a:lstStyle/>
          <a:p>
            <a:r>
              <a:rPr lang="de-DE" dirty="0" err="1"/>
              <a:t>Gemafreie</a:t>
            </a:r>
            <a:r>
              <a:rPr lang="de-DE" dirty="0"/>
              <a:t> Musik</a:t>
            </a:r>
          </a:p>
        </p:txBody>
      </p:sp>
      <p:sp>
        <p:nvSpPr>
          <p:cNvPr id="3" name="Textplatzhalter 2">
            <a:extLst>
              <a:ext uri="{FF2B5EF4-FFF2-40B4-BE49-F238E27FC236}">
                <a16:creationId xmlns:a16="http://schemas.microsoft.com/office/drawing/2014/main" id="{CBEFFF69-89B7-2D56-88C3-B1751D67B15D}"/>
              </a:ext>
            </a:extLst>
          </p:cNvPr>
          <p:cNvSpPr>
            <a:spLocks noGrp="1"/>
          </p:cNvSpPr>
          <p:nvPr>
            <p:ph type="body" sz="quarter" idx="10"/>
          </p:nvPr>
        </p:nvSpPr>
        <p:spPr/>
        <p:txBody>
          <a:bodyPr/>
          <a:lstStyle/>
          <a:p>
            <a:r>
              <a:rPr lang="de-DE" dirty="0"/>
              <a:t>Wo finde ich Intros / Soundeffekte?</a:t>
            </a:r>
          </a:p>
          <a:p>
            <a:pPr lvl="1"/>
            <a:r>
              <a:rPr lang="de-DE" dirty="0">
                <a:hlinkClick r:id="rId2"/>
              </a:rPr>
              <a:t>https://soundcloud.com/</a:t>
            </a:r>
            <a:endParaRPr lang="de-DE" dirty="0"/>
          </a:p>
          <a:p>
            <a:pPr lvl="1"/>
            <a:r>
              <a:rPr lang="de-DE" dirty="0">
                <a:hlinkClick r:id="rId3"/>
              </a:rPr>
              <a:t>https://freemusicarchive.org/home</a:t>
            </a:r>
            <a:r>
              <a:rPr lang="de-DE" dirty="0"/>
              <a:t> </a:t>
            </a:r>
          </a:p>
          <a:p>
            <a:pPr lvl="1"/>
            <a:r>
              <a:rPr lang="de-DE" dirty="0">
                <a:hlinkClick r:id="rId4"/>
              </a:rPr>
              <a:t>https://pixabay.com/de/music/search/theme/podcast-musik/</a:t>
            </a:r>
            <a:endParaRPr lang="de-DE" dirty="0"/>
          </a:p>
          <a:p>
            <a:pPr lvl="1"/>
            <a:r>
              <a:rPr lang="de-DE" dirty="0">
                <a:hlinkClick r:id="rId5"/>
              </a:rPr>
              <a:t>https://ronaldkah.de</a:t>
            </a:r>
            <a:r>
              <a:rPr lang="de-DE" dirty="0"/>
              <a:t> </a:t>
            </a:r>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3472282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D14CD-BD61-AB8C-A1DA-5C4A777D6807}"/>
              </a:ext>
            </a:extLst>
          </p:cNvPr>
          <p:cNvSpPr>
            <a:spLocks noGrp="1"/>
          </p:cNvSpPr>
          <p:nvPr>
            <p:ph type="title"/>
          </p:nvPr>
        </p:nvSpPr>
        <p:spPr/>
        <p:txBody>
          <a:bodyPr/>
          <a:lstStyle/>
          <a:p>
            <a:r>
              <a:rPr lang="de-DE" dirty="0"/>
              <a:t>Lizenzen – Creative Commons</a:t>
            </a:r>
          </a:p>
        </p:txBody>
      </p:sp>
      <p:pic>
        <p:nvPicPr>
          <p:cNvPr id="5" name="Grafik 4">
            <a:extLst>
              <a:ext uri="{FF2B5EF4-FFF2-40B4-BE49-F238E27FC236}">
                <a16:creationId xmlns:a16="http://schemas.microsoft.com/office/drawing/2014/main" id="{A9930BD6-3CEF-C854-4167-573F88463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503802"/>
            <a:ext cx="838200" cy="295275"/>
          </a:xfrm>
          <a:prstGeom prst="rect">
            <a:avLst/>
          </a:prstGeom>
        </p:spPr>
      </p:pic>
      <p:sp>
        <p:nvSpPr>
          <p:cNvPr id="6" name="Textfeld 5">
            <a:extLst>
              <a:ext uri="{FF2B5EF4-FFF2-40B4-BE49-F238E27FC236}">
                <a16:creationId xmlns:a16="http://schemas.microsoft.com/office/drawing/2014/main" id="{B17BA8AF-1E14-1E43-BE45-27AFF17889F3}"/>
              </a:ext>
            </a:extLst>
          </p:cNvPr>
          <p:cNvSpPr txBox="1"/>
          <p:nvPr/>
        </p:nvSpPr>
        <p:spPr>
          <a:xfrm>
            <a:off x="1475656" y="1451384"/>
            <a:ext cx="3888432" cy="400110"/>
          </a:xfrm>
          <a:prstGeom prst="rect">
            <a:avLst/>
          </a:prstGeom>
          <a:noFill/>
        </p:spPr>
        <p:txBody>
          <a:bodyPr wrap="square" rtlCol="0">
            <a:spAutoFit/>
          </a:bodyPr>
          <a:lstStyle/>
          <a:p>
            <a:r>
              <a:rPr lang="de-DE" sz="2000" dirty="0"/>
              <a:t>CC BY - Namensnennung</a:t>
            </a:r>
          </a:p>
        </p:txBody>
      </p:sp>
      <p:pic>
        <p:nvPicPr>
          <p:cNvPr id="8" name="Grafik 7">
            <a:extLst>
              <a:ext uri="{FF2B5EF4-FFF2-40B4-BE49-F238E27FC236}">
                <a16:creationId xmlns:a16="http://schemas.microsoft.com/office/drawing/2014/main" id="{413F333D-D986-DA2F-DF81-6CF78AB10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010334"/>
            <a:ext cx="838200" cy="295275"/>
          </a:xfrm>
          <a:prstGeom prst="rect">
            <a:avLst/>
          </a:prstGeom>
        </p:spPr>
      </p:pic>
      <p:sp>
        <p:nvSpPr>
          <p:cNvPr id="11" name="Textfeld 10">
            <a:extLst>
              <a:ext uri="{FF2B5EF4-FFF2-40B4-BE49-F238E27FC236}">
                <a16:creationId xmlns:a16="http://schemas.microsoft.com/office/drawing/2014/main" id="{79FFB82C-EE34-0D1B-2CC0-EFE05F64A3A7}"/>
              </a:ext>
            </a:extLst>
          </p:cNvPr>
          <p:cNvSpPr txBox="1"/>
          <p:nvPr/>
        </p:nvSpPr>
        <p:spPr>
          <a:xfrm>
            <a:off x="1475656" y="1804028"/>
            <a:ext cx="7128792" cy="707886"/>
          </a:xfrm>
          <a:prstGeom prst="rect">
            <a:avLst/>
          </a:prstGeom>
          <a:noFill/>
        </p:spPr>
        <p:txBody>
          <a:bodyPr wrap="square" rtlCol="0">
            <a:spAutoFit/>
          </a:bodyPr>
          <a:lstStyle/>
          <a:p>
            <a:r>
              <a:rPr lang="de-DE" sz="2000" dirty="0"/>
              <a:t>CC BY-SA - Namensnennung – Weitergabe unter gleichen Bedingungen</a:t>
            </a:r>
          </a:p>
        </p:txBody>
      </p:sp>
      <p:pic>
        <p:nvPicPr>
          <p:cNvPr id="13" name="Grafik 12">
            <a:extLst>
              <a:ext uri="{FF2B5EF4-FFF2-40B4-BE49-F238E27FC236}">
                <a16:creationId xmlns:a16="http://schemas.microsoft.com/office/drawing/2014/main" id="{C7AE28A2-CDA8-3751-82C0-4438D2B599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515436"/>
            <a:ext cx="838200" cy="295275"/>
          </a:xfrm>
          <a:prstGeom prst="rect">
            <a:avLst/>
          </a:prstGeom>
        </p:spPr>
      </p:pic>
      <p:sp>
        <p:nvSpPr>
          <p:cNvPr id="14" name="Textfeld 13">
            <a:extLst>
              <a:ext uri="{FF2B5EF4-FFF2-40B4-BE49-F238E27FC236}">
                <a16:creationId xmlns:a16="http://schemas.microsoft.com/office/drawing/2014/main" id="{667DDBA0-0443-19B4-62A4-9892FC1A0468}"/>
              </a:ext>
            </a:extLst>
          </p:cNvPr>
          <p:cNvSpPr txBox="1"/>
          <p:nvPr/>
        </p:nvSpPr>
        <p:spPr>
          <a:xfrm>
            <a:off x="1475656" y="2463018"/>
            <a:ext cx="7128792" cy="400110"/>
          </a:xfrm>
          <a:prstGeom prst="rect">
            <a:avLst/>
          </a:prstGeom>
          <a:noFill/>
        </p:spPr>
        <p:txBody>
          <a:bodyPr wrap="square" rtlCol="0">
            <a:spAutoFit/>
          </a:bodyPr>
          <a:lstStyle/>
          <a:p>
            <a:r>
              <a:rPr lang="de-DE" sz="2000" dirty="0"/>
              <a:t>CC BY-ND - Namensnennung – keine Bearbeitung</a:t>
            </a:r>
          </a:p>
        </p:txBody>
      </p:sp>
      <p:pic>
        <p:nvPicPr>
          <p:cNvPr id="16" name="Grafik 15">
            <a:extLst>
              <a:ext uri="{FF2B5EF4-FFF2-40B4-BE49-F238E27FC236}">
                <a16:creationId xmlns:a16="http://schemas.microsoft.com/office/drawing/2014/main" id="{4D78780F-308E-A827-3C23-7F6AFA8A1C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3015915"/>
            <a:ext cx="838200" cy="295275"/>
          </a:xfrm>
          <a:prstGeom prst="rect">
            <a:avLst/>
          </a:prstGeom>
        </p:spPr>
      </p:pic>
      <p:sp>
        <p:nvSpPr>
          <p:cNvPr id="17" name="Textfeld 16">
            <a:extLst>
              <a:ext uri="{FF2B5EF4-FFF2-40B4-BE49-F238E27FC236}">
                <a16:creationId xmlns:a16="http://schemas.microsoft.com/office/drawing/2014/main" id="{83F42002-F4CB-40A8-54A4-B4170A9D1232}"/>
              </a:ext>
            </a:extLst>
          </p:cNvPr>
          <p:cNvSpPr txBox="1"/>
          <p:nvPr/>
        </p:nvSpPr>
        <p:spPr>
          <a:xfrm>
            <a:off x="1475656" y="2963497"/>
            <a:ext cx="7128792" cy="400110"/>
          </a:xfrm>
          <a:prstGeom prst="rect">
            <a:avLst/>
          </a:prstGeom>
          <a:noFill/>
        </p:spPr>
        <p:txBody>
          <a:bodyPr wrap="square" rtlCol="0">
            <a:spAutoFit/>
          </a:bodyPr>
          <a:lstStyle/>
          <a:p>
            <a:r>
              <a:rPr lang="de-DE" sz="2000" dirty="0"/>
              <a:t>CC BY-NC - Namensnennung – Nicht kommerziell</a:t>
            </a:r>
          </a:p>
        </p:txBody>
      </p:sp>
      <p:pic>
        <p:nvPicPr>
          <p:cNvPr id="19" name="Grafik 18">
            <a:extLst>
              <a:ext uri="{FF2B5EF4-FFF2-40B4-BE49-F238E27FC236}">
                <a16:creationId xmlns:a16="http://schemas.microsoft.com/office/drawing/2014/main" id="{0101676D-5874-F2E3-7A92-5537C62F03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552" y="3516394"/>
            <a:ext cx="838200" cy="295275"/>
          </a:xfrm>
          <a:prstGeom prst="rect">
            <a:avLst/>
          </a:prstGeom>
        </p:spPr>
      </p:pic>
      <p:sp>
        <p:nvSpPr>
          <p:cNvPr id="20" name="Textfeld 19">
            <a:extLst>
              <a:ext uri="{FF2B5EF4-FFF2-40B4-BE49-F238E27FC236}">
                <a16:creationId xmlns:a16="http://schemas.microsoft.com/office/drawing/2014/main" id="{3AEC7192-B9F5-489B-DECB-A115EEF161DE}"/>
              </a:ext>
            </a:extLst>
          </p:cNvPr>
          <p:cNvSpPr txBox="1"/>
          <p:nvPr/>
        </p:nvSpPr>
        <p:spPr>
          <a:xfrm>
            <a:off x="1475656" y="3316471"/>
            <a:ext cx="7128792" cy="707886"/>
          </a:xfrm>
          <a:prstGeom prst="rect">
            <a:avLst/>
          </a:prstGeom>
          <a:noFill/>
        </p:spPr>
        <p:txBody>
          <a:bodyPr wrap="square" rtlCol="0">
            <a:spAutoFit/>
          </a:bodyPr>
          <a:lstStyle/>
          <a:p>
            <a:r>
              <a:rPr lang="de-DE" sz="2000" dirty="0"/>
              <a:t>CC BY-NC-SA - Namensnennung – Nicht kommerziell – Weitergabe unter gleichen Bedingungen</a:t>
            </a:r>
          </a:p>
        </p:txBody>
      </p:sp>
      <p:pic>
        <p:nvPicPr>
          <p:cNvPr id="22" name="Grafik 21">
            <a:extLst>
              <a:ext uri="{FF2B5EF4-FFF2-40B4-BE49-F238E27FC236}">
                <a16:creationId xmlns:a16="http://schemas.microsoft.com/office/drawing/2014/main" id="{637725FC-A513-4CC5-2410-AED8C8E051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552" y="4227934"/>
            <a:ext cx="838200" cy="295275"/>
          </a:xfrm>
          <a:prstGeom prst="rect">
            <a:avLst/>
          </a:prstGeom>
        </p:spPr>
      </p:pic>
      <p:sp>
        <p:nvSpPr>
          <p:cNvPr id="23" name="Textfeld 22">
            <a:extLst>
              <a:ext uri="{FF2B5EF4-FFF2-40B4-BE49-F238E27FC236}">
                <a16:creationId xmlns:a16="http://schemas.microsoft.com/office/drawing/2014/main" id="{FB67A090-A034-32DB-E91B-48E759F8DA02}"/>
              </a:ext>
            </a:extLst>
          </p:cNvPr>
          <p:cNvSpPr txBox="1"/>
          <p:nvPr/>
        </p:nvSpPr>
        <p:spPr>
          <a:xfrm>
            <a:off x="1494675" y="4021628"/>
            <a:ext cx="7128791" cy="707886"/>
          </a:xfrm>
          <a:prstGeom prst="rect">
            <a:avLst/>
          </a:prstGeom>
          <a:noFill/>
        </p:spPr>
        <p:txBody>
          <a:bodyPr wrap="square" rtlCol="0">
            <a:spAutoFit/>
          </a:bodyPr>
          <a:lstStyle/>
          <a:p>
            <a:r>
              <a:rPr lang="de-DE" sz="2000" dirty="0"/>
              <a:t>CC BY-NC-ND – Namensnennung – nicht kommerziell – keine Bearbeitung</a:t>
            </a:r>
          </a:p>
        </p:txBody>
      </p:sp>
    </p:spTree>
    <p:extLst>
      <p:ext uri="{BB962C8B-B14F-4D97-AF65-F5344CB8AC3E}">
        <p14:creationId xmlns:p14="http://schemas.microsoft.com/office/powerpoint/2010/main" val="64474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14042E-E239-A3C5-AF05-273EF8DAD5BB}"/>
              </a:ext>
            </a:extLst>
          </p:cNvPr>
          <p:cNvSpPr>
            <a:spLocks noGrp="1"/>
          </p:cNvSpPr>
          <p:nvPr>
            <p:ph type="body" sz="quarter" idx="10"/>
          </p:nvPr>
        </p:nvSpPr>
        <p:spPr>
          <a:xfrm>
            <a:off x="250825" y="2067694"/>
            <a:ext cx="8642350" cy="648072"/>
          </a:xfrm>
        </p:spPr>
        <p:txBody>
          <a:bodyPr/>
          <a:lstStyle/>
          <a:p>
            <a:pPr marL="0" indent="0" algn="ctr">
              <a:buNone/>
            </a:pPr>
            <a:r>
              <a:rPr lang="de-DE" sz="4800" b="1" dirty="0"/>
              <a:t>Zeit zum Üben!</a:t>
            </a:r>
          </a:p>
        </p:txBody>
      </p:sp>
    </p:spTree>
    <p:extLst>
      <p:ext uri="{BB962C8B-B14F-4D97-AF65-F5344CB8AC3E}">
        <p14:creationId xmlns:p14="http://schemas.microsoft.com/office/powerpoint/2010/main" val="3930019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47238-6108-8620-DB51-DAABCCB6D8C8}"/>
              </a:ext>
            </a:extLst>
          </p:cNvPr>
          <p:cNvSpPr>
            <a:spLocks noGrp="1"/>
          </p:cNvSpPr>
          <p:nvPr>
            <p:ph type="title"/>
          </p:nvPr>
        </p:nvSpPr>
        <p:spPr/>
        <p:txBody>
          <a:bodyPr/>
          <a:lstStyle/>
          <a:p>
            <a:r>
              <a:rPr lang="de-DE" dirty="0"/>
              <a:t>Übung 1</a:t>
            </a:r>
          </a:p>
        </p:txBody>
      </p:sp>
      <p:sp>
        <p:nvSpPr>
          <p:cNvPr id="3" name="Textplatzhalter 2">
            <a:extLst>
              <a:ext uri="{FF2B5EF4-FFF2-40B4-BE49-F238E27FC236}">
                <a16:creationId xmlns:a16="http://schemas.microsoft.com/office/drawing/2014/main" id="{2B7951B3-1D7A-FD21-E588-1FE940EF85C3}"/>
              </a:ext>
            </a:extLst>
          </p:cNvPr>
          <p:cNvSpPr>
            <a:spLocks noGrp="1"/>
          </p:cNvSpPr>
          <p:nvPr>
            <p:ph type="body" sz="quarter" idx="10"/>
          </p:nvPr>
        </p:nvSpPr>
        <p:spPr/>
        <p:txBody>
          <a:bodyPr/>
          <a:lstStyle/>
          <a:p>
            <a:pPr marL="0" indent="0">
              <a:lnSpc>
                <a:spcPct val="100000"/>
              </a:lnSpc>
              <a:buNone/>
            </a:pPr>
            <a:r>
              <a:rPr lang="de-DE" sz="1700" dirty="0"/>
              <a:t>Auf den sieben Robbenklippen sitzen sieben Robbensippen, die sich in die Rippen stippen, bis sie von den Klippen kippen.</a:t>
            </a:r>
            <a:br>
              <a:rPr lang="de-DE" sz="1700" dirty="0"/>
            </a:br>
            <a:endParaRPr lang="de-DE" sz="1700" dirty="0"/>
          </a:p>
          <a:p>
            <a:pPr marL="0" indent="0">
              <a:lnSpc>
                <a:spcPct val="100000"/>
              </a:lnSpc>
              <a:buNone/>
            </a:pPr>
            <a:r>
              <a:rPr lang="de-DE" sz="1700" dirty="0"/>
              <a:t>Alle Aachener achten angeblich auf alle achtsamen Aachener auf Anhieb. Auf Anhieb achten alle Aachener angeblich auf alle achtsamen Aachener.</a:t>
            </a:r>
            <a:br>
              <a:rPr lang="de-DE" sz="1700" dirty="0"/>
            </a:br>
            <a:endParaRPr lang="de-DE" sz="1700" dirty="0"/>
          </a:p>
          <a:p>
            <a:pPr marL="0" indent="0">
              <a:lnSpc>
                <a:spcPct val="100000"/>
              </a:lnSpc>
              <a:buNone/>
            </a:pPr>
            <a:r>
              <a:rPr lang="de-DE" sz="1700" dirty="0"/>
              <a:t>Stahlblaue </a:t>
            </a:r>
            <a:r>
              <a:rPr lang="de-DE" sz="1700" dirty="0" err="1"/>
              <a:t>Stretchjeansstrümpfe</a:t>
            </a:r>
            <a:r>
              <a:rPr lang="de-DE" sz="1700" dirty="0"/>
              <a:t> strecken staubige </a:t>
            </a:r>
            <a:r>
              <a:rPr lang="de-DE" sz="1700" dirty="0" err="1"/>
              <a:t>Stretchjeans</a:t>
            </a:r>
            <a:r>
              <a:rPr lang="de-DE" sz="1700" dirty="0"/>
              <a:t>, staubige </a:t>
            </a:r>
            <a:r>
              <a:rPr lang="de-DE" sz="1700" dirty="0" err="1"/>
              <a:t>Stretchjeans</a:t>
            </a:r>
            <a:r>
              <a:rPr lang="de-DE" sz="1700" dirty="0"/>
              <a:t> strecken stahlblaue </a:t>
            </a:r>
            <a:r>
              <a:rPr lang="de-DE" sz="1700" dirty="0" err="1"/>
              <a:t>Stretchjeansstrümpfe</a:t>
            </a:r>
            <a:r>
              <a:rPr lang="de-DE" sz="1700" dirty="0"/>
              <a:t>.</a:t>
            </a:r>
          </a:p>
          <a:p>
            <a:pPr marL="0" indent="0">
              <a:lnSpc>
                <a:spcPct val="100000"/>
              </a:lnSpc>
              <a:buNone/>
            </a:pPr>
            <a:endParaRPr lang="de-DE" sz="1700" dirty="0"/>
          </a:p>
          <a:p>
            <a:pPr marL="0" indent="0">
              <a:lnSpc>
                <a:spcPct val="100000"/>
              </a:lnSpc>
              <a:buNone/>
            </a:pPr>
            <a:r>
              <a:rPr lang="de-DE" sz="1700" dirty="0"/>
              <a:t>Zwei zottelige Ziegen zogen ziemlich zaghaft zehn zitternde Zweige. Zehn zitternde Zweige zogen ziemlich zaghaft zwei zottelige Ziegen. </a:t>
            </a:r>
          </a:p>
          <a:p>
            <a:pPr marL="0" indent="0">
              <a:lnSpc>
                <a:spcPct val="100000"/>
              </a:lnSpc>
              <a:buNone/>
            </a:pPr>
            <a:endParaRPr lang="de-DE" sz="1700" dirty="0"/>
          </a:p>
        </p:txBody>
      </p:sp>
    </p:spTree>
    <p:extLst>
      <p:ext uri="{BB962C8B-B14F-4D97-AF65-F5344CB8AC3E}">
        <p14:creationId xmlns:p14="http://schemas.microsoft.com/office/powerpoint/2010/main" val="1537781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4AC3D-D34F-BF5E-0BBA-1F588D817DB8}"/>
              </a:ext>
            </a:extLst>
          </p:cNvPr>
          <p:cNvSpPr>
            <a:spLocks noGrp="1"/>
          </p:cNvSpPr>
          <p:nvPr>
            <p:ph type="title"/>
          </p:nvPr>
        </p:nvSpPr>
        <p:spPr/>
        <p:txBody>
          <a:bodyPr/>
          <a:lstStyle/>
          <a:p>
            <a:r>
              <a:rPr lang="de-DE" dirty="0"/>
              <a:t>Übung 2</a:t>
            </a:r>
          </a:p>
        </p:txBody>
      </p:sp>
      <p:sp>
        <p:nvSpPr>
          <p:cNvPr id="3" name="Textplatzhalter 2">
            <a:extLst>
              <a:ext uri="{FF2B5EF4-FFF2-40B4-BE49-F238E27FC236}">
                <a16:creationId xmlns:a16="http://schemas.microsoft.com/office/drawing/2014/main" id="{050CAB69-5929-7607-48C9-7B60DF3DCD01}"/>
              </a:ext>
            </a:extLst>
          </p:cNvPr>
          <p:cNvSpPr>
            <a:spLocks noGrp="1"/>
          </p:cNvSpPr>
          <p:nvPr>
            <p:ph type="body" sz="quarter" idx="10"/>
          </p:nvPr>
        </p:nvSpPr>
        <p:spPr/>
        <p:txBody>
          <a:bodyPr/>
          <a:lstStyle/>
          <a:p>
            <a:pPr marL="0" indent="0">
              <a:buNone/>
            </a:pPr>
            <a:r>
              <a:rPr lang="de-DE" dirty="0"/>
              <a:t>Der plappernde Papagei sitzt auf der schiefen Stange und pickt nach Brotkruste. Freudig piepst der Papagei selbstverliebt vor sich hin. Voller Freude singt der prächtige Papagei mit schönen Tönen zum Schluss ein prachtvolles Lied.</a:t>
            </a:r>
          </a:p>
        </p:txBody>
      </p:sp>
    </p:spTree>
    <p:extLst>
      <p:ext uri="{BB962C8B-B14F-4D97-AF65-F5344CB8AC3E}">
        <p14:creationId xmlns:p14="http://schemas.microsoft.com/office/powerpoint/2010/main" val="2113069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66282-55CB-FEBC-BB3F-43133CAB4530}"/>
              </a:ext>
            </a:extLst>
          </p:cNvPr>
          <p:cNvSpPr>
            <a:spLocks noGrp="1"/>
          </p:cNvSpPr>
          <p:nvPr>
            <p:ph type="title"/>
          </p:nvPr>
        </p:nvSpPr>
        <p:spPr/>
        <p:txBody>
          <a:bodyPr/>
          <a:lstStyle/>
          <a:p>
            <a:r>
              <a:rPr lang="de-DE" dirty="0"/>
              <a:t>Übung 3</a:t>
            </a:r>
          </a:p>
        </p:txBody>
      </p:sp>
      <p:sp>
        <p:nvSpPr>
          <p:cNvPr id="3" name="Textplatzhalter 2">
            <a:extLst>
              <a:ext uri="{FF2B5EF4-FFF2-40B4-BE49-F238E27FC236}">
                <a16:creationId xmlns:a16="http://schemas.microsoft.com/office/drawing/2014/main" id="{EFBE4136-64D1-3813-1E5F-60DF5F3494A5}"/>
              </a:ext>
            </a:extLst>
          </p:cNvPr>
          <p:cNvSpPr>
            <a:spLocks noGrp="1"/>
          </p:cNvSpPr>
          <p:nvPr>
            <p:ph type="body" sz="quarter" idx="10"/>
          </p:nvPr>
        </p:nvSpPr>
        <p:spPr/>
        <p:txBody>
          <a:bodyPr/>
          <a:lstStyle/>
          <a:p>
            <a:pPr marL="0" indent="0">
              <a:lnSpc>
                <a:spcPct val="100000"/>
              </a:lnSpc>
              <a:buNone/>
            </a:pPr>
            <a:r>
              <a:rPr lang="de-DE" sz="1900" dirty="0" err="1"/>
              <a:t>ma</a:t>
            </a:r>
            <a:r>
              <a:rPr lang="de-DE" sz="1900" dirty="0"/>
              <a:t> - </a:t>
            </a:r>
            <a:r>
              <a:rPr lang="de-DE" sz="1900" dirty="0" err="1"/>
              <a:t>me</a:t>
            </a:r>
            <a:r>
              <a:rPr lang="de-DE" sz="1900" dirty="0"/>
              <a:t> - mi - </a:t>
            </a:r>
            <a:r>
              <a:rPr lang="de-DE" sz="1900" dirty="0" err="1"/>
              <a:t>mo</a:t>
            </a:r>
            <a:r>
              <a:rPr lang="de-DE" sz="1900" dirty="0"/>
              <a:t> - </a:t>
            </a:r>
            <a:r>
              <a:rPr lang="de-DE" sz="1900" dirty="0" err="1"/>
              <a:t>mu</a:t>
            </a:r>
            <a:r>
              <a:rPr lang="de-DE" sz="1900" dirty="0"/>
              <a:t> - </a:t>
            </a:r>
            <a:r>
              <a:rPr lang="de-DE" sz="1900" dirty="0" err="1"/>
              <a:t>mö</a:t>
            </a:r>
            <a:r>
              <a:rPr lang="de-DE" sz="1900" dirty="0"/>
              <a:t> - </a:t>
            </a:r>
            <a:r>
              <a:rPr lang="de-DE" sz="1900" dirty="0" err="1"/>
              <a:t>mü</a:t>
            </a:r>
            <a:r>
              <a:rPr lang="de-DE" sz="1900" dirty="0"/>
              <a:t> – </a:t>
            </a:r>
            <a:r>
              <a:rPr lang="de-DE" sz="1900" dirty="0" err="1"/>
              <a:t>mä</a:t>
            </a:r>
            <a:br>
              <a:rPr lang="de-DE" sz="1900" dirty="0"/>
            </a:br>
            <a:r>
              <a:rPr lang="de-DE" sz="1900" dirty="0"/>
              <a:t>mi - </a:t>
            </a:r>
            <a:r>
              <a:rPr lang="de-DE" sz="1900" dirty="0" err="1"/>
              <a:t>pe</a:t>
            </a:r>
            <a:r>
              <a:rPr lang="de-DE" sz="1900" dirty="0"/>
              <a:t> - </a:t>
            </a:r>
            <a:r>
              <a:rPr lang="de-DE" sz="1900" dirty="0" err="1"/>
              <a:t>kü</a:t>
            </a:r>
            <a:r>
              <a:rPr lang="de-DE" sz="1900" dirty="0"/>
              <a:t> - </a:t>
            </a:r>
            <a:r>
              <a:rPr lang="de-DE" sz="1900" dirty="0" err="1"/>
              <a:t>mö</a:t>
            </a:r>
            <a:r>
              <a:rPr lang="de-DE" sz="1900" dirty="0"/>
              <a:t> - </a:t>
            </a:r>
            <a:r>
              <a:rPr lang="de-DE" sz="1900" dirty="0" err="1"/>
              <a:t>pu</a:t>
            </a:r>
            <a:r>
              <a:rPr lang="de-DE" sz="1900" dirty="0"/>
              <a:t> - </a:t>
            </a:r>
            <a:r>
              <a:rPr lang="de-DE" sz="1900" dirty="0" err="1"/>
              <a:t>ko</a:t>
            </a:r>
            <a:r>
              <a:rPr lang="de-DE" sz="1900" dirty="0"/>
              <a:t> - </a:t>
            </a:r>
            <a:r>
              <a:rPr lang="de-DE" sz="1900" dirty="0" err="1"/>
              <a:t>ma</a:t>
            </a:r>
            <a:endParaRPr lang="de-DE" sz="1900" dirty="0"/>
          </a:p>
          <a:p>
            <a:pPr marL="0" indent="0">
              <a:lnSpc>
                <a:spcPct val="100000"/>
              </a:lnSpc>
              <a:buNone/>
            </a:pPr>
            <a:endParaRPr lang="de-DE" sz="1900" dirty="0"/>
          </a:p>
          <a:p>
            <a:pPr marL="0" indent="0">
              <a:lnSpc>
                <a:spcPct val="100000"/>
              </a:lnSpc>
              <a:buNone/>
            </a:pPr>
            <a:r>
              <a:rPr lang="de-DE" sz="1900" dirty="0" err="1"/>
              <a:t>nä</a:t>
            </a:r>
            <a:r>
              <a:rPr lang="de-DE" sz="1900" dirty="0"/>
              <a:t> - li - do - nö - le - da - nu </a:t>
            </a:r>
            <a:br>
              <a:rPr lang="de-DE" sz="1900" dirty="0"/>
            </a:br>
            <a:r>
              <a:rPr lang="de-DE" sz="1900" dirty="0" err="1"/>
              <a:t>Jä</a:t>
            </a:r>
            <a:r>
              <a:rPr lang="de-DE" sz="1900" dirty="0"/>
              <a:t> - </a:t>
            </a:r>
            <a:r>
              <a:rPr lang="de-DE" sz="1900" dirty="0" err="1"/>
              <a:t>chi</a:t>
            </a:r>
            <a:r>
              <a:rPr lang="de-DE" sz="1900" dirty="0"/>
              <a:t> - </a:t>
            </a:r>
            <a:r>
              <a:rPr lang="de-DE" sz="1900" dirty="0" err="1"/>
              <a:t>ko</a:t>
            </a:r>
            <a:r>
              <a:rPr lang="de-DE" sz="1900" dirty="0"/>
              <a:t> - </a:t>
            </a:r>
            <a:r>
              <a:rPr lang="de-DE" sz="1900" dirty="0" err="1"/>
              <a:t>chö</a:t>
            </a:r>
            <a:r>
              <a:rPr lang="de-DE" sz="1900" dirty="0"/>
              <a:t> - </a:t>
            </a:r>
            <a:r>
              <a:rPr lang="de-DE" sz="1900" dirty="0" err="1"/>
              <a:t>ge</a:t>
            </a:r>
            <a:r>
              <a:rPr lang="de-DE" sz="1900" dirty="0"/>
              <a:t> - </a:t>
            </a:r>
            <a:r>
              <a:rPr lang="de-DE" sz="1900" dirty="0" err="1"/>
              <a:t>cha</a:t>
            </a:r>
            <a:r>
              <a:rPr lang="de-DE" sz="1900" dirty="0"/>
              <a:t> - </a:t>
            </a:r>
            <a:r>
              <a:rPr lang="de-DE" sz="1900" dirty="0" err="1"/>
              <a:t>chu</a:t>
            </a:r>
            <a:r>
              <a:rPr lang="de-DE" sz="1900" dirty="0"/>
              <a:t> </a:t>
            </a:r>
          </a:p>
          <a:p>
            <a:pPr marL="0" indent="0">
              <a:lnSpc>
                <a:spcPct val="100000"/>
              </a:lnSpc>
              <a:buNone/>
            </a:pPr>
            <a:endParaRPr lang="de-DE" sz="1900" dirty="0"/>
          </a:p>
          <a:p>
            <a:pPr marL="0" indent="0">
              <a:lnSpc>
                <a:spcPct val="100000"/>
              </a:lnSpc>
              <a:buNone/>
            </a:pPr>
            <a:r>
              <a:rPr lang="de-DE" sz="1900" dirty="0" err="1"/>
              <a:t>ti</a:t>
            </a:r>
            <a:r>
              <a:rPr lang="de-DE" sz="1900" dirty="0"/>
              <a:t> - di - </a:t>
            </a:r>
            <a:r>
              <a:rPr lang="de-DE" sz="1900" dirty="0" err="1"/>
              <a:t>te</a:t>
            </a:r>
            <a:r>
              <a:rPr lang="de-DE" sz="1900" dirty="0"/>
              <a:t> - de - </a:t>
            </a:r>
            <a:r>
              <a:rPr lang="de-DE" sz="1900" dirty="0" err="1"/>
              <a:t>ta</a:t>
            </a:r>
            <a:r>
              <a:rPr lang="de-DE" sz="1900" dirty="0"/>
              <a:t> - da - </a:t>
            </a:r>
            <a:r>
              <a:rPr lang="de-DE" sz="1900" dirty="0" err="1"/>
              <a:t>to</a:t>
            </a:r>
            <a:r>
              <a:rPr lang="de-DE" sz="1900" dirty="0"/>
              <a:t> - do - tu - du </a:t>
            </a:r>
            <a:br>
              <a:rPr lang="de-DE" sz="1900" dirty="0"/>
            </a:br>
            <a:r>
              <a:rPr lang="de-DE" sz="1900" dirty="0" err="1"/>
              <a:t>pi</a:t>
            </a:r>
            <a:r>
              <a:rPr lang="de-DE" sz="1900" dirty="0"/>
              <a:t> - bi - </a:t>
            </a:r>
            <a:r>
              <a:rPr lang="de-DE" sz="1900" dirty="0" err="1"/>
              <a:t>pe</a:t>
            </a:r>
            <a:r>
              <a:rPr lang="de-DE" sz="1900" dirty="0"/>
              <a:t> - </a:t>
            </a:r>
            <a:r>
              <a:rPr lang="de-DE" sz="1900" dirty="0" err="1"/>
              <a:t>be</a:t>
            </a:r>
            <a:r>
              <a:rPr lang="de-DE" sz="1900" dirty="0"/>
              <a:t> - </a:t>
            </a:r>
            <a:r>
              <a:rPr lang="de-DE" sz="1900" dirty="0" err="1"/>
              <a:t>pa</a:t>
            </a:r>
            <a:r>
              <a:rPr lang="de-DE" sz="1900" dirty="0"/>
              <a:t> - </a:t>
            </a:r>
            <a:r>
              <a:rPr lang="de-DE" sz="1900" dirty="0" err="1"/>
              <a:t>ba</a:t>
            </a:r>
            <a:r>
              <a:rPr lang="de-DE" sz="1900" dirty="0"/>
              <a:t> - </a:t>
            </a:r>
            <a:r>
              <a:rPr lang="de-DE" sz="1900" dirty="0" err="1"/>
              <a:t>po</a:t>
            </a:r>
            <a:r>
              <a:rPr lang="de-DE" sz="1900" dirty="0"/>
              <a:t> - </a:t>
            </a:r>
            <a:r>
              <a:rPr lang="de-DE" sz="1900" dirty="0" err="1"/>
              <a:t>bo</a:t>
            </a:r>
            <a:r>
              <a:rPr lang="de-DE" sz="1900" dirty="0"/>
              <a:t> - </a:t>
            </a:r>
            <a:r>
              <a:rPr lang="de-DE" sz="1900" dirty="0" err="1"/>
              <a:t>pu</a:t>
            </a:r>
            <a:r>
              <a:rPr lang="de-DE" sz="1900" dirty="0"/>
              <a:t> - </a:t>
            </a:r>
            <a:r>
              <a:rPr lang="de-DE" sz="1900" dirty="0" err="1"/>
              <a:t>bu</a:t>
            </a:r>
            <a:endParaRPr lang="de-DE" sz="1900" dirty="0"/>
          </a:p>
          <a:p>
            <a:pPr marL="0" indent="0">
              <a:lnSpc>
                <a:spcPct val="100000"/>
              </a:lnSpc>
              <a:buNone/>
            </a:pPr>
            <a:endParaRPr lang="de-DE" sz="1900" dirty="0"/>
          </a:p>
          <a:p>
            <a:pPr marL="0" indent="0">
              <a:lnSpc>
                <a:spcPct val="100000"/>
              </a:lnSpc>
              <a:buNone/>
            </a:pPr>
            <a:r>
              <a:rPr lang="de-DE" sz="1900" dirty="0" err="1"/>
              <a:t>ki</a:t>
            </a:r>
            <a:r>
              <a:rPr lang="de-DE" sz="1900" dirty="0"/>
              <a:t> - </a:t>
            </a:r>
            <a:r>
              <a:rPr lang="de-DE" sz="1900" dirty="0" err="1"/>
              <a:t>gi</a:t>
            </a:r>
            <a:r>
              <a:rPr lang="de-DE" sz="1900" dirty="0"/>
              <a:t> - </a:t>
            </a:r>
            <a:r>
              <a:rPr lang="de-DE" sz="1900" dirty="0" err="1"/>
              <a:t>ke</a:t>
            </a:r>
            <a:r>
              <a:rPr lang="de-DE" sz="1900" dirty="0"/>
              <a:t> - </a:t>
            </a:r>
            <a:r>
              <a:rPr lang="de-DE" sz="1900" dirty="0" err="1"/>
              <a:t>ge</a:t>
            </a:r>
            <a:r>
              <a:rPr lang="de-DE" sz="1900" dirty="0"/>
              <a:t> - </a:t>
            </a:r>
            <a:r>
              <a:rPr lang="de-DE" sz="1900" dirty="0" err="1"/>
              <a:t>ka</a:t>
            </a:r>
            <a:r>
              <a:rPr lang="de-DE" sz="1900" dirty="0"/>
              <a:t> - </a:t>
            </a:r>
            <a:r>
              <a:rPr lang="de-DE" sz="1900" dirty="0" err="1"/>
              <a:t>ga</a:t>
            </a:r>
            <a:r>
              <a:rPr lang="de-DE" sz="1900" dirty="0"/>
              <a:t> - </a:t>
            </a:r>
            <a:r>
              <a:rPr lang="de-DE" sz="1900" dirty="0" err="1"/>
              <a:t>ko</a:t>
            </a:r>
            <a:r>
              <a:rPr lang="de-DE" sz="1900" dirty="0"/>
              <a:t> - </a:t>
            </a:r>
            <a:r>
              <a:rPr lang="de-DE" sz="1900" dirty="0" err="1"/>
              <a:t>go</a:t>
            </a:r>
            <a:r>
              <a:rPr lang="de-DE" sz="1900" dirty="0"/>
              <a:t> - </a:t>
            </a:r>
            <a:r>
              <a:rPr lang="de-DE" sz="1900" dirty="0" err="1"/>
              <a:t>ku</a:t>
            </a:r>
            <a:r>
              <a:rPr lang="de-DE" sz="1900" dirty="0"/>
              <a:t> - </a:t>
            </a:r>
            <a:r>
              <a:rPr lang="de-DE" sz="1900" dirty="0" err="1"/>
              <a:t>gu</a:t>
            </a:r>
            <a:r>
              <a:rPr lang="de-DE" sz="1900" dirty="0"/>
              <a:t> </a:t>
            </a:r>
            <a:br>
              <a:rPr lang="de-DE" sz="1900" dirty="0"/>
            </a:br>
            <a:r>
              <a:rPr lang="de-DE" sz="1900" dirty="0" err="1"/>
              <a:t>scha</a:t>
            </a:r>
            <a:r>
              <a:rPr lang="de-DE" sz="1900" dirty="0"/>
              <a:t> - </a:t>
            </a:r>
            <a:r>
              <a:rPr lang="de-DE" sz="1900" dirty="0" err="1"/>
              <a:t>schi</a:t>
            </a:r>
            <a:r>
              <a:rPr lang="de-DE" sz="1900" dirty="0"/>
              <a:t> - </a:t>
            </a:r>
            <a:r>
              <a:rPr lang="de-DE" sz="1900" dirty="0" err="1"/>
              <a:t>sche</a:t>
            </a:r>
            <a:r>
              <a:rPr lang="de-DE" sz="1900" dirty="0"/>
              <a:t> - </a:t>
            </a:r>
            <a:r>
              <a:rPr lang="de-DE" sz="1900" dirty="0" err="1"/>
              <a:t>zi</a:t>
            </a:r>
            <a:r>
              <a:rPr lang="de-DE" sz="1900" dirty="0"/>
              <a:t> - zu - </a:t>
            </a:r>
            <a:r>
              <a:rPr lang="de-DE" sz="1900" dirty="0" err="1"/>
              <a:t>za</a:t>
            </a:r>
            <a:r>
              <a:rPr lang="de-DE" sz="1900" dirty="0"/>
              <a:t> - </a:t>
            </a:r>
            <a:r>
              <a:rPr lang="de-DE" sz="1900" dirty="0" err="1"/>
              <a:t>ass</a:t>
            </a:r>
            <a:r>
              <a:rPr lang="de-DE" sz="1900" dirty="0"/>
              <a:t> - iss - </a:t>
            </a:r>
            <a:r>
              <a:rPr lang="de-DE" sz="1900" dirty="0" err="1"/>
              <a:t>ess</a:t>
            </a:r>
            <a:endParaRPr lang="de-DE" sz="1900" dirty="0"/>
          </a:p>
          <a:p>
            <a:pPr marL="0" indent="0">
              <a:buNone/>
            </a:pPr>
            <a:endParaRPr lang="de-DE" sz="1900" dirty="0"/>
          </a:p>
        </p:txBody>
      </p:sp>
    </p:spTree>
    <p:extLst>
      <p:ext uri="{BB962C8B-B14F-4D97-AF65-F5344CB8AC3E}">
        <p14:creationId xmlns:p14="http://schemas.microsoft.com/office/powerpoint/2010/main" val="2505248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14042E-E239-A3C5-AF05-273EF8DAD5BB}"/>
              </a:ext>
            </a:extLst>
          </p:cNvPr>
          <p:cNvSpPr>
            <a:spLocks noGrp="1"/>
          </p:cNvSpPr>
          <p:nvPr>
            <p:ph type="body" sz="quarter" idx="10"/>
          </p:nvPr>
        </p:nvSpPr>
        <p:spPr>
          <a:xfrm>
            <a:off x="250825" y="2067694"/>
            <a:ext cx="8642350" cy="648072"/>
          </a:xfrm>
        </p:spPr>
        <p:txBody>
          <a:bodyPr/>
          <a:lstStyle/>
          <a:p>
            <a:pPr marL="0" indent="0" algn="ctr">
              <a:buNone/>
            </a:pPr>
            <a:r>
              <a:rPr lang="de-DE" sz="4800" b="1" dirty="0"/>
              <a:t>Zeit zum Üben!</a:t>
            </a:r>
          </a:p>
        </p:txBody>
      </p:sp>
    </p:spTree>
    <p:extLst>
      <p:ext uri="{BB962C8B-B14F-4D97-AF65-F5344CB8AC3E}">
        <p14:creationId xmlns:p14="http://schemas.microsoft.com/office/powerpoint/2010/main" val="1048052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14042E-E239-A3C5-AF05-273EF8DAD5BB}"/>
              </a:ext>
            </a:extLst>
          </p:cNvPr>
          <p:cNvSpPr>
            <a:spLocks noGrp="1"/>
          </p:cNvSpPr>
          <p:nvPr>
            <p:ph type="body" sz="quarter" idx="10"/>
          </p:nvPr>
        </p:nvSpPr>
        <p:spPr>
          <a:xfrm>
            <a:off x="250825" y="1275606"/>
            <a:ext cx="8642350" cy="648072"/>
          </a:xfrm>
        </p:spPr>
        <p:txBody>
          <a:bodyPr/>
          <a:lstStyle/>
          <a:p>
            <a:pPr marL="0" indent="0" algn="ctr">
              <a:buNone/>
            </a:pPr>
            <a:r>
              <a:rPr lang="de-DE" sz="4800" b="1" dirty="0"/>
              <a:t>Vielen Dank für euren Besuch!</a:t>
            </a:r>
          </a:p>
          <a:p>
            <a:pPr marL="0" indent="0" algn="ctr">
              <a:buNone/>
            </a:pPr>
            <a:r>
              <a:rPr lang="de-DE" b="1" dirty="0"/>
              <a:t>Bitte nehmt euch eine Minute Zeit für unseren Feedback-Bogen </a:t>
            </a:r>
            <a:r>
              <a:rPr lang="de-DE" b="1" dirty="0">
                <a:sym typeface="Wingdings" panose="05000000000000000000" pitchFamily="2" charset="2"/>
              </a:rPr>
              <a:t></a:t>
            </a:r>
            <a:endParaRPr lang="de-DE" b="1" dirty="0"/>
          </a:p>
        </p:txBody>
      </p:sp>
    </p:spTree>
    <p:extLst>
      <p:ext uri="{BB962C8B-B14F-4D97-AF65-F5344CB8AC3E}">
        <p14:creationId xmlns:p14="http://schemas.microsoft.com/office/powerpoint/2010/main" val="189582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25537308" name="Titel 1"/>
          <p:cNvSpPr>
            <a:spLocks noGrp="1"/>
          </p:cNvSpPr>
          <p:nvPr>
            <p:ph type="title"/>
          </p:nvPr>
        </p:nvSpPr>
        <p:spPr bwMode="auto">
          <a:xfrm>
            <a:off x="251519" y="915565"/>
            <a:ext cx="8640959" cy="504055"/>
          </a:xfrm>
          <a:prstGeom prst="rect">
            <a:avLst/>
          </a:prstGeom>
        </p:spPr>
        <p:txBody>
          <a:bodyPr/>
          <a:lstStyle>
            <a:lvl1pPr algn="l">
              <a:defRPr sz="2800" b="1">
                <a:solidFill>
                  <a:srgbClr val="577914"/>
                </a:solidFill>
                <a:latin typeface="Lucida Sans"/>
                <a:cs typeface="Arial"/>
              </a:defRPr>
            </a:lvl1pPr>
          </a:lstStyle>
          <a:p>
            <a:pPr>
              <a:defRPr/>
            </a:pPr>
            <a:r>
              <a:rPr lang="de-DE" dirty="0"/>
              <a:t>Ablauf</a:t>
            </a:r>
            <a:endParaRPr dirty="0"/>
          </a:p>
        </p:txBody>
      </p:sp>
      <p:sp>
        <p:nvSpPr>
          <p:cNvPr id="1997171859" name="Textplatzhalter 3"/>
          <p:cNvSpPr>
            <a:spLocks noGrp="1"/>
          </p:cNvSpPr>
          <p:nvPr>
            <p:ph type="body" sz="quarter" idx="10" hasCustomPrompt="1"/>
          </p:nvPr>
        </p:nvSpPr>
        <p:spPr bwMode="auto">
          <a:xfrm>
            <a:off x="250824" y="1491629"/>
            <a:ext cx="8642349" cy="3240086"/>
          </a:xfrm>
          <a:prstGeom prst="rect">
            <a:avLst/>
          </a:prstGeom>
        </p:spPr>
        <p:txBody>
          <a:bodyPr/>
          <a:lstStyle>
            <a:lvl1pPr>
              <a:lnSpc>
                <a:spcPct val="150000"/>
              </a:lnSpc>
              <a:buClr>
                <a:srgbClr val="577915"/>
              </a:buClr>
              <a:defRPr sz="2000">
                <a:solidFill>
                  <a:schemeClr val="tx1"/>
                </a:solidFill>
                <a:latin typeface="Lucida Sans"/>
                <a:cs typeface="Arial"/>
              </a:defRPr>
            </a:lvl1pPr>
            <a:lvl2pPr marL="742950" indent="-285750">
              <a:lnSpc>
                <a:spcPct val="150000"/>
              </a:lnSpc>
              <a:buClr>
                <a:srgbClr val="577914"/>
              </a:buClr>
              <a:buFont typeface="Symbol"/>
              <a:buChar char="-"/>
              <a:defRPr sz="2000">
                <a:solidFill>
                  <a:schemeClr val="tx1"/>
                </a:solidFill>
                <a:latin typeface="Lucida Sans"/>
              </a:defRPr>
            </a:lvl2pPr>
          </a:lstStyle>
          <a:p>
            <a:pPr>
              <a:defRPr/>
            </a:pPr>
            <a:r>
              <a:rPr lang="de-DE" dirty="0"/>
              <a:t>Begrüßung, Kennenlernen, Erwartungen</a:t>
            </a:r>
          </a:p>
          <a:p>
            <a:pPr>
              <a:defRPr/>
            </a:pPr>
            <a:r>
              <a:rPr lang="de-DE" dirty="0"/>
              <a:t>Podcast und verschiedene Formate von Podcast</a:t>
            </a:r>
          </a:p>
          <a:p>
            <a:pPr>
              <a:defRPr/>
            </a:pPr>
            <a:r>
              <a:rPr lang="de-DE" dirty="0"/>
              <a:t>Qualitätsmerkmale eines guten Podcasts</a:t>
            </a:r>
          </a:p>
          <a:p>
            <a:pPr>
              <a:defRPr/>
            </a:pPr>
            <a:r>
              <a:rPr lang="de-DE" dirty="0"/>
              <a:t>Übungen zum Aufnehmen</a:t>
            </a:r>
          </a:p>
          <a:p>
            <a:pPr>
              <a:defRPr/>
            </a:pPr>
            <a:r>
              <a:rPr lang="de-DE" dirty="0"/>
              <a:t>Audacity</a:t>
            </a:r>
          </a:p>
          <a:p>
            <a:pPr>
              <a:defRPr/>
            </a:pPr>
            <a:r>
              <a:rPr lang="de-DE" dirty="0"/>
              <a:t>Reflexion und Abschluss</a:t>
            </a:r>
          </a:p>
          <a:p>
            <a:pPr marL="0" indent="0">
              <a:buNone/>
              <a:defRPr/>
            </a:pPr>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BCE70-2CB3-CCAC-C951-0ACECE96A0B7}"/>
              </a:ext>
            </a:extLst>
          </p:cNvPr>
          <p:cNvSpPr>
            <a:spLocks noGrp="1"/>
          </p:cNvSpPr>
          <p:nvPr>
            <p:ph type="title"/>
          </p:nvPr>
        </p:nvSpPr>
        <p:spPr/>
        <p:txBody>
          <a:bodyPr/>
          <a:lstStyle/>
          <a:p>
            <a:r>
              <a:rPr lang="de-DE" dirty="0"/>
              <a:t>Vorstellungsrunde</a:t>
            </a:r>
          </a:p>
        </p:txBody>
      </p:sp>
      <p:sp>
        <p:nvSpPr>
          <p:cNvPr id="3" name="Textplatzhalter 2">
            <a:extLst>
              <a:ext uri="{FF2B5EF4-FFF2-40B4-BE49-F238E27FC236}">
                <a16:creationId xmlns:a16="http://schemas.microsoft.com/office/drawing/2014/main" id="{81738308-CD2E-AEC8-E5CC-6D498EF57676}"/>
              </a:ext>
            </a:extLst>
          </p:cNvPr>
          <p:cNvSpPr>
            <a:spLocks noGrp="1"/>
          </p:cNvSpPr>
          <p:nvPr>
            <p:ph type="body" sz="quarter" idx="10"/>
          </p:nvPr>
        </p:nvSpPr>
        <p:spPr/>
        <p:txBody>
          <a:bodyPr/>
          <a:lstStyle/>
          <a:p>
            <a:r>
              <a:rPr lang="de-DE" dirty="0"/>
              <a:t>Name, Studiengang</a:t>
            </a:r>
          </a:p>
          <a:p>
            <a:r>
              <a:rPr lang="de-DE" dirty="0"/>
              <a:t>Wie seid Ihr zu diesem Workshop gekommen?</a:t>
            </a:r>
          </a:p>
          <a:p>
            <a:r>
              <a:rPr lang="de-DE" dirty="0"/>
              <a:t>Was sind Eure Erfahrungen mit Podcasts?</a:t>
            </a:r>
          </a:p>
          <a:p>
            <a:r>
              <a:rPr lang="de-DE" dirty="0"/>
              <a:t>Was macht Ihr besonders gerne / in eurer Freizeit? </a:t>
            </a:r>
          </a:p>
          <a:p>
            <a:r>
              <a:rPr lang="de-DE" dirty="0"/>
              <a:t>Was sind Eure Erwartungen?</a:t>
            </a:r>
          </a:p>
          <a:p>
            <a:endParaRPr lang="de-DE" dirty="0"/>
          </a:p>
          <a:p>
            <a:pPr marL="0" indent="0">
              <a:buNone/>
            </a:pPr>
            <a:endParaRPr lang="de-DE" dirty="0"/>
          </a:p>
        </p:txBody>
      </p:sp>
    </p:spTree>
    <p:extLst>
      <p:ext uri="{BB962C8B-B14F-4D97-AF65-F5344CB8AC3E}">
        <p14:creationId xmlns:p14="http://schemas.microsoft.com/office/powerpoint/2010/main" val="75510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91E7C-EC69-01FA-6BA9-79460C8779A8}"/>
              </a:ext>
            </a:extLst>
          </p:cNvPr>
          <p:cNvSpPr>
            <a:spLocks noGrp="1"/>
          </p:cNvSpPr>
          <p:nvPr>
            <p:ph type="title"/>
          </p:nvPr>
        </p:nvSpPr>
        <p:spPr/>
        <p:txBody>
          <a:bodyPr/>
          <a:lstStyle/>
          <a:p>
            <a:r>
              <a:rPr lang="de-DE" dirty="0"/>
              <a:t>Was ist ein Podcast?</a:t>
            </a:r>
          </a:p>
        </p:txBody>
      </p:sp>
      <p:sp>
        <p:nvSpPr>
          <p:cNvPr id="3" name="Textplatzhalter 2">
            <a:extLst>
              <a:ext uri="{FF2B5EF4-FFF2-40B4-BE49-F238E27FC236}">
                <a16:creationId xmlns:a16="http://schemas.microsoft.com/office/drawing/2014/main" id="{80B7945E-8083-11FB-92F9-C1486204B47C}"/>
              </a:ext>
            </a:extLst>
          </p:cNvPr>
          <p:cNvSpPr>
            <a:spLocks noGrp="1"/>
          </p:cNvSpPr>
          <p:nvPr>
            <p:ph type="body" sz="quarter" idx="10"/>
          </p:nvPr>
        </p:nvSpPr>
        <p:spPr/>
        <p:txBody>
          <a:bodyPr/>
          <a:lstStyle/>
          <a:p>
            <a:r>
              <a:rPr lang="de-DE" dirty="0"/>
              <a:t>Eine Serie von Mediendateien / -beiträgen</a:t>
            </a:r>
          </a:p>
          <a:p>
            <a:r>
              <a:rPr lang="de-DE" dirty="0"/>
              <a:t>Zusammensetzung aus "Play on </a:t>
            </a:r>
            <a:r>
              <a:rPr lang="de-DE" dirty="0" err="1"/>
              <a:t>demand</a:t>
            </a:r>
            <a:r>
              <a:rPr lang="de-DE" dirty="0"/>
              <a:t>" („</a:t>
            </a:r>
            <a:r>
              <a:rPr lang="de-DE" dirty="0" err="1"/>
              <a:t>pod</a:t>
            </a:r>
            <a:r>
              <a:rPr lang="de-DE" dirty="0"/>
              <a:t>“) und Broadcast („Sendung“)</a:t>
            </a:r>
          </a:p>
          <a:p>
            <a:r>
              <a:rPr lang="de-DE" dirty="0"/>
              <a:t>Abonnieren und Herunterladen möglich – jederzeit nach Wunsch</a:t>
            </a:r>
          </a:p>
        </p:txBody>
      </p:sp>
    </p:spTree>
    <p:extLst>
      <p:ext uri="{BB962C8B-B14F-4D97-AF65-F5344CB8AC3E}">
        <p14:creationId xmlns:p14="http://schemas.microsoft.com/office/powerpoint/2010/main" val="2591515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621A3-029F-35B8-AA4D-2CD603F6583D}"/>
              </a:ext>
            </a:extLst>
          </p:cNvPr>
          <p:cNvSpPr>
            <a:spLocks noGrp="1"/>
          </p:cNvSpPr>
          <p:nvPr>
            <p:ph type="title"/>
          </p:nvPr>
        </p:nvSpPr>
        <p:spPr/>
        <p:txBody>
          <a:bodyPr/>
          <a:lstStyle/>
          <a:p>
            <a:r>
              <a:rPr lang="de-DE" dirty="0"/>
              <a:t>Welche Podcast-Arten gibt es?</a:t>
            </a:r>
          </a:p>
        </p:txBody>
      </p:sp>
      <p:sp>
        <p:nvSpPr>
          <p:cNvPr id="3" name="Textplatzhalter 2">
            <a:extLst>
              <a:ext uri="{FF2B5EF4-FFF2-40B4-BE49-F238E27FC236}">
                <a16:creationId xmlns:a16="http://schemas.microsoft.com/office/drawing/2014/main" id="{BB96D98D-897C-5C4C-26A1-48B99CB8B8B2}"/>
              </a:ext>
            </a:extLst>
          </p:cNvPr>
          <p:cNvSpPr>
            <a:spLocks noGrp="1"/>
          </p:cNvSpPr>
          <p:nvPr>
            <p:ph type="body" sz="quarter" idx="10"/>
          </p:nvPr>
        </p:nvSpPr>
        <p:spPr/>
        <p:txBody>
          <a:bodyPr/>
          <a:lstStyle/>
          <a:p>
            <a:r>
              <a:rPr lang="de-DE" dirty="0"/>
              <a:t>Unterscheidung nach:</a:t>
            </a:r>
          </a:p>
          <a:p>
            <a:pPr lvl="1"/>
            <a:r>
              <a:rPr lang="de-DE" dirty="0"/>
              <a:t>Anzahl / Rolle der Personen</a:t>
            </a:r>
          </a:p>
          <a:p>
            <a:pPr lvl="1"/>
            <a:r>
              <a:rPr lang="de-DE" dirty="0"/>
              <a:t>Vorbereitung</a:t>
            </a:r>
          </a:p>
          <a:p>
            <a:pPr lvl="1"/>
            <a:r>
              <a:rPr lang="de-DE" dirty="0"/>
              <a:t>Inhalt</a:t>
            </a:r>
          </a:p>
          <a:p>
            <a:endParaRPr lang="de-DE" dirty="0"/>
          </a:p>
        </p:txBody>
      </p:sp>
    </p:spTree>
    <p:extLst>
      <p:ext uri="{BB962C8B-B14F-4D97-AF65-F5344CB8AC3E}">
        <p14:creationId xmlns:p14="http://schemas.microsoft.com/office/powerpoint/2010/main" val="310407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Wo finde ich Podcasts?</a:t>
            </a:r>
          </a:p>
        </p:txBody>
      </p:sp>
      <p:pic>
        <p:nvPicPr>
          <p:cNvPr id="15" name="Grafik 14" descr="Apple Podcasts">
            <a:extLst>
              <a:ext uri="{FF2B5EF4-FFF2-40B4-BE49-F238E27FC236}">
                <a16:creationId xmlns:a16="http://schemas.microsoft.com/office/drawing/2014/main" id="{22709F92-E4FB-E265-790C-944BF1C57D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571750"/>
            <a:ext cx="2699792" cy="1516321"/>
          </a:xfrm>
          <a:prstGeom prst="rect">
            <a:avLst/>
          </a:prstGeom>
        </p:spPr>
      </p:pic>
      <p:pic>
        <p:nvPicPr>
          <p:cNvPr id="17" name="Grafik 16" descr="Podimo">
            <a:extLst>
              <a:ext uri="{FF2B5EF4-FFF2-40B4-BE49-F238E27FC236}">
                <a16:creationId xmlns:a16="http://schemas.microsoft.com/office/drawing/2014/main" id="{08ECE9AA-09D4-9F01-B736-68A3AB02F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196646"/>
            <a:ext cx="2883653" cy="614939"/>
          </a:xfrm>
          <a:prstGeom prst="rect">
            <a:avLst/>
          </a:prstGeom>
        </p:spPr>
      </p:pic>
      <p:pic>
        <p:nvPicPr>
          <p:cNvPr id="21" name="Grafik 20" descr="AudioNow">
            <a:extLst>
              <a:ext uri="{FF2B5EF4-FFF2-40B4-BE49-F238E27FC236}">
                <a16:creationId xmlns:a16="http://schemas.microsoft.com/office/drawing/2014/main" id="{28F7875C-8FEF-38A2-5E33-6F4ECFF3D9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2514" y="2245585"/>
            <a:ext cx="2395758" cy="1347614"/>
          </a:xfrm>
          <a:prstGeom prst="rect">
            <a:avLst/>
          </a:prstGeom>
        </p:spPr>
      </p:pic>
      <p:pic>
        <p:nvPicPr>
          <p:cNvPr id="27" name="Grafik 26" descr="Spotify">
            <a:extLst>
              <a:ext uri="{FF2B5EF4-FFF2-40B4-BE49-F238E27FC236}">
                <a16:creationId xmlns:a16="http://schemas.microsoft.com/office/drawing/2014/main" id="{CABD963C-09E8-9FD3-CC7D-FE07FB2BE6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7" y="1776774"/>
            <a:ext cx="2517961" cy="1011000"/>
          </a:xfrm>
          <a:prstGeom prst="rect">
            <a:avLst/>
          </a:prstGeom>
        </p:spPr>
      </p:pic>
      <p:pic>
        <p:nvPicPr>
          <p:cNvPr id="29" name="Grafik 28" descr="Google Podcasts">
            <a:extLst>
              <a:ext uri="{FF2B5EF4-FFF2-40B4-BE49-F238E27FC236}">
                <a16:creationId xmlns:a16="http://schemas.microsoft.com/office/drawing/2014/main" id="{0E02ECF6-98A9-4446-ED5D-B74F14FC04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4525" y="4058758"/>
            <a:ext cx="3375716" cy="1084742"/>
          </a:xfrm>
          <a:prstGeom prst="rect">
            <a:avLst/>
          </a:prstGeom>
        </p:spPr>
      </p:pic>
      <p:pic>
        <p:nvPicPr>
          <p:cNvPr id="31" name="Grafik 30" descr="audible">
            <a:extLst>
              <a:ext uri="{FF2B5EF4-FFF2-40B4-BE49-F238E27FC236}">
                <a16:creationId xmlns:a16="http://schemas.microsoft.com/office/drawing/2014/main" id="{18EEBB28-645C-B4F1-8716-AD9750263C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5896" y="2976351"/>
            <a:ext cx="1944216" cy="819535"/>
          </a:xfrm>
          <a:prstGeom prst="rect">
            <a:avLst/>
          </a:prstGeom>
        </p:spPr>
      </p:pic>
      <p:pic>
        <p:nvPicPr>
          <p:cNvPr id="33" name="Grafik 32" descr="podcast.de">
            <a:extLst>
              <a:ext uri="{FF2B5EF4-FFF2-40B4-BE49-F238E27FC236}">
                <a16:creationId xmlns:a16="http://schemas.microsoft.com/office/drawing/2014/main" id="{F422FBBF-2759-F14F-74A0-F2DF9336DF9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83245" y="1707654"/>
            <a:ext cx="2084899" cy="8513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960CF-C422-69DC-3F34-1A9254F841BB}"/>
              </a:ext>
            </a:extLst>
          </p:cNvPr>
          <p:cNvSpPr>
            <a:spLocks noGrp="1"/>
          </p:cNvSpPr>
          <p:nvPr>
            <p:ph type="title"/>
          </p:nvPr>
        </p:nvSpPr>
        <p:spPr/>
        <p:txBody>
          <a:bodyPr/>
          <a:lstStyle/>
          <a:p>
            <a:r>
              <a:rPr lang="de-DE" dirty="0"/>
              <a:t>Was sind die Voraussetzungen?</a:t>
            </a:r>
          </a:p>
        </p:txBody>
      </p:sp>
      <p:sp>
        <p:nvSpPr>
          <p:cNvPr id="3" name="Textplatzhalter 2">
            <a:extLst>
              <a:ext uri="{FF2B5EF4-FFF2-40B4-BE49-F238E27FC236}">
                <a16:creationId xmlns:a16="http://schemas.microsoft.com/office/drawing/2014/main" id="{18049F48-63E0-CFA5-28E9-E8B9DF981AF4}"/>
              </a:ext>
            </a:extLst>
          </p:cNvPr>
          <p:cNvSpPr>
            <a:spLocks noGrp="1"/>
          </p:cNvSpPr>
          <p:nvPr>
            <p:ph type="body" sz="quarter" idx="10"/>
          </p:nvPr>
        </p:nvSpPr>
        <p:spPr/>
        <p:txBody>
          <a:bodyPr/>
          <a:lstStyle/>
          <a:p>
            <a:r>
              <a:rPr lang="de-DE" dirty="0"/>
              <a:t>Laptop/PC</a:t>
            </a:r>
          </a:p>
          <a:p>
            <a:r>
              <a:rPr lang="de-DE" dirty="0"/>
              <a:t>Mikrofon</a:t>
            </a:r>
          </a:p>
          <a:p>
            <a:r>
              <a:rPr lang="de-DE" dirty="0"/>
              <a:t>Software (Aufnahme und Schneiden)</a:t>
            </a:r>
          </a:p>
          <a:p>
            <a:r>
              <a:rPr lang="de-DE" dirty="0"/>
              <a:t>Planung (klares Konzept)</a:t>
            </a:r>
          </a:p>
        </p:txBody>
      </p:sp>
    </p:spTree>
    <p:extLst>
      <p:ext uri="{BB962C8B-B14F-4D97-AF65-F5344CB8AC3E}">
        <p14:creationId xmlns:p14="http://schemas.microsoft.com/office/powerpoint/2010/main" val="1146375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473670-DAA8-F25B-D95C-A1CE61E0FE0B}"/>
              </a:ext>
            </a:extLst>
          </p:cNvPr>
          <p:cNvSpPr>
            <a:spLocks noGrp="1"/>
          </p:cNvSpPr>
          <p:nvPr>
            <p:ph type="title"/>
          </p:nvPr>
        </p:nvSpPr>
        <p:spPr/>
        <p:txBody>
          <a:bodyPr/>
          <a:lstStyle/>
          <a:p>
            <a:r>
              <a:rPr lang="de-DE" dirty="0"/>
              <a:t>Beispiel</a:t>
            </a:r>
          </a:p>
        </p:txBody>
      </p:sp>
      <p:sp>
        <p:nvSpPr>
          <p:cNvPr id="3" name="Textplatzhalter 2">
            <a:extLst>
              <a:ext uri="{FF2B5EF4-FFF2-40B4-BE49-F238E27FC236}">
                <a16:creationId xmlns:a16="http://schemas.microsoft.com/office/drawing/2014/main" id="{2BFD9ECD-3A14-7D56-6F88-FA5D6894E54F}"/>
              </a:ext>
            </a:extLst>
          </p:cNvPr>
          <p:cNvSpPr>
            <a:spLocks noGrp="1"/>
          </p:cNvSpPr>
          <p:nvPr>
            <p:ph type="body" sz="quarter" idx="10"/>
          </p:nvPr>
        </p:nvSpPr>
        <p:spPr/>
        <p:txBody>
          <a:bodyPr/>
          <a:lstStyle/>
          <a:p>
            <a:pPr marL="0" indent="0">
              <a:buNone/>
            </a:pPr>
            <a:r>
              <a:rPr lang="de-DE" dirty="0">
                <a:hlinkClick r:id="rId2"/>
              </a:rPr>
              <a:t>https://www.deutschlandfunk.de/podcast-104.html</a:t>
            </a:r>
            <a:r>
              <a:rPr lang="de-DE" dirty="0"/>
              <a:t> </a:t>
            </a:r>
          </a:p>
        </p:txBody>
      </p:sp>
    </p:spTree>
    <p:extLst>
      <p:ext uri="{BB962C8B-B14F-4D97-AF65-F5344CB8AC3E}">
        <p14:creationId xmlns:p14="http://schemas.microsoft.com/office/powerpoint/2010/main" val="2312721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89E1A-4FC9-22F7-F50D-64048B4C58D2}"/>
              </a:ext>
            </a:extLst>
          </p:cNvPr>
          <p:cNvSpPr>
            <a:spLocks noGrp="1"/>
          </p:cNvSpPr>
          <p:nvPr>
            <p:ph type="title"/>
          </p:nvPr>
        </p:nvSpPr>
        <p:spPr/>
        <p:txBody>
          <a:bodyPr/>
          <a:lstStyle/>
          <a:p>
            <a:r>
              <a:rPr lang="de-DE" dirty="0"/>
              <a:t>Aufbau eines Podcasts</a:t>
            </a:r>
          </a:p>
        </p:txBody>
      </p:sp>
      <p:sp>
        <p:nvSpPr>
          <p:cNvPr id="3" name="Textplatzhalter 2">
            <a:extLst>
              <a:ext uri="{FF2B5EF4-FFF2-40B4-BE49-F238E27FC236}">
                <a16:creationId xmlns:a16="http://schemas.microsoft.com/office/drawing/2014/main" id="{A1550A40-E1CB-1CD7-FF4B-A90BCE9FD9DE}"/>
              </a:ext>
            </a:extLst>
          </p:cNvPr>
          <p:cNvSpPr>
            <a:spLocks noGrp="1"/>
          </p:cNvSpPr>
          <p:nvPr>
            <p:ph type="body" sz="quarter" idx="10"/>
          </p:nvPr>
        </p:nvSpPr>
        <p:spPr/>
        <p:txBody>
          <a:bodyPr/>
          <a:lstStyle/>
          <a:p>
            <a:pPr>
              <a:defRPr/>
            </a:pPr>
            <a:r>
              <a:rPr lang="de-DE" dirty="0">
                <a:latin typeface="Lucida Sans"/>
              </a:rPr>
              <a:t>Hook </a:t>
            </a:r>
            <a:endParaRPr lang="de-DE" sz="2400" dirty="0">
              <a:latin typeface="+mn-lt"/>
            </a:endParaRPr>
          </a:p>
          <a:p>
            <a:pPr lvl="1">
              <a:defRPr/>
            </a:pPr>
            <a:r>
              <a:rPr lang="de-DE" dirty="0">
                <a:latin typeface="Lucida Sans"/>
              </a:rPr>
              <a:t>etwas überraschendes, Highlight, Statement </a:t>
            </a:r>
            <a:endParaRPr lang="de-DE" dirty="0"/>
          </a:p>
          <a:p>
            <a:pPr>
              <a:defRPr/>
            </a:pPr>
            <a:r>
              <a:rPr lang="de-DE" dirty="0">
                <a:latin typeface="Lucida Sans"/>
              </a:rPr>
              <a:t>Intro </a:t>
            </a:r>
            <a:endParaRPr lang="de-DE" sz="2400" dirty="0">
              <a:latin typeface="+mn-lt"/>
            </a:endParaRPr>
          </a:p>
          <a:p>
            <a:pPr lvl="1">
              <a:defRPr/>
            </a:pPr>
            <a:r>
              <a:rPr lang="de-DE" dirty="0">
                <a:latin typeface="Lucida Sans"/>
              </a:rPr>
              <a:t>meist eine kurze Musiksequenz</a:t>
            </a:r>
          </a:p>
          <a:p>
            <a:pPr>
              <a:defRPr/>
            </a:pPr>
            <a:r>
              <a:rPr lang="de-DE" dirty="0">
                <a:latin typeface="Lucida Sans"/>
              </a:rPr>
              <a:t>Einleitung &amp; Hauptteil</a:t>
            </a:r>
            <a:endParaRPr lang="de-DE" dirty="0"/>
          </a:p>
          <a:p>
            <a:pPr>
              <a:defRPr/>
            </a:pPr>
            <a:r>
              <a:rPr lang="de-DE" dirty="0">
                <a:latin typeface="Lucida Sans"/>
              </a:rPr>
              <a:t>Call </a:t>
            </a:r>
            <a:r>
              <a:rPr lang="de-DE" dirty="0" err="1">
                <a:latin typeface="Lucida Sans"/>
              </a:rPr>
              <a:t>to</a:t>
            </a:r>
            <a:r>
              <a:rPr lang="de-DE" dirty="0">
                <a:latin typeface="Lucida Sans"/>
              </a:rPr>
              <a:t> Action</a:t>
            </a:r>
            <a:endParaRPr lang="de-DE" sz="2400" dirty="0">
              <a:latin typeface="+mn-lt"/>
            </a:endParaRPr>
          </a:p>
          <a:p>
            <a:pPr lvl="1">
              <a:defRPr/>
            </a:pPr>
            <a:r>
              <a:rPr lang="de-DE" dirty="0">
                <a:latin typeface="Lucida Sans"/>
              </a:rPr>
              <a:t>Ziel setzen, Aufforderung zum Handeln</a:t>
            </a:r>
            <a:endParaRPr lang="de-DE" dirty="0"/>
          </a:p>
          <a:p>
            <a:pPr lvl="2">
              <a:defRPr/>
            </a:pPr>
            <a:endParaRPr lang="de-DE" sz="1600" dirty="0"/>
          </a:p>
          <a:p>
            <a:pPr marL="914400" lvl="2" indent="0">
              <a:buNone/>
              <a:defRPr/>
            </a:pPr>
            <a:endParaRPr lang="de-DE" sz="1600" dirty="0"/>
          </a:p>
          <a:p>
            <a:pPr marL="0" indent="0">
              <a:buNone/>
            </a:pPr>
            <a:endParaRPr lang="de-DE" dirty="0"/>
          </a:p>
        </p:txBody>
      </p:sp>
    </p:spTree>
    <p:extLst>
      <p:ext uri="{BB962C8B-B14F-4D97-AF65-F5344CB8AC3E}">
        <p14:creationId xmlns:p14="http://schemas.microsoft.com/office/powerpoint/2010/main" val="1378331053"/>
      </p:ext>
    </p:extLst>
  </p:cSld>
  <p:clrMapOvr>
    <a:masterClrMapping/>
  </p:clrMapOvr>
</p:sld>
</file>

<file path=ppt/theme/theme1.xml><?xml version="1.0" encoding="utf-8"?>
<a:theme xmlns:a="http://schemas.openxmlformats.org/drawingml/2006/main" name="Masterfoli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548</Words>
  <Application>Microsoft Macintosh PowerPoint</Application>
  <DocSecurity>0</DocSecurity>
  <PresentationFormat>Bildschirmpräsentation (16:9)</PresentationFormat>
  <Paragraphs>74</Paragraphs>
  <Slides>17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Akkurat</vt:lpstr>
      <vt:lpstr>Arial</vt:lpstr>
      <vt:lpstr>Calibri</vt:lpstr>
      <vt:lpstr>Lucida Sans</vt:lpstr>
      <vt:lpstr>Symbol</vt:lpstr>
      <vt:lpstr>Masterfolie</vt:lpstr>
      <vt:lpstr>Podcast – Easy Start</vt:lpstr>
      <vt:lpstr>Ablauf</vt:lpstr>
      <vt:lpstr>Vorstellungsrunde</vt:lpstr>
      <vt:lpstr>Was ist ein Podcast?</vt:lpstr>
      <vt:lpstr>Welche Podcast-Arten gibt es?</vt:lpstr>
      <vt:lpstr>Wo finde ich Podcasts?</vt:lpstr>
      <vt:lpstr>Was sind die Voraussetzungen?</vt:lpstr>
      <vt:lpstr>Beispiel</vt:lpstr>
      <vt:lpstr>Aufbau eines Podcasts</vt:lpstr>
      <vt:lpstr>Gemafreie Musik</vt:lpstr>
      <vt:lpstr>Lizenzen – Creative Commons</vt:lpstr>
      <vt:lpstr>PowerPoint-Präsentation</vt:lpstr>
      <vt:lpstr>Übung 1</vt:lpstr>
      <vt:lpstr>Übung 2</vt:lpstr>
      <vt:lpstr>Übung 3</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Schäfer, Sabine</dc:creator>
  <cp:keywords/>
  <dc:description/>
  <cp:lastModifiedBy>Marius Baron</cp:lastModifiedBy>
  <cp:revision>110</cp:revision>
  <dcterms:created xsi:type="dcterms:W3CDTF">2017-06-13T08:51:48Z</dcterms:created>
  <dcterms:modified xsi:type="dcterms:W3CDTF">2024-12-19T19:54:25Z</dcterms:modified>
  <cp:category/>
  <dc:identifier/>
  <cp:contentStatus/>
  <dc:language/>
  <cp:version/>
</cp:coreProperties>
</file>