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9144000" cy="51435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8"/>
  </p:normalViewPr>
  <p:slideViewPr>
    <p:cSldViewPr>
      <p:cViewPr varScale="1">
        <p:scale>
          <a:sx n="153" d="100"/>
          <a:sy n="153" d="100"/>
        </p:scale>
        <p:origin x="344" y="176"/>
      </p:cViewPr>
      <p:guideLst>
        <p:guide orient="horz" pos="2160"/>
        <p:guide pos="2880"/>
      </p:guideLst>
    </p:cSldViewPr>
  </p:slideViewPr>
  <p:notesTextViewPr>
    <p:cViewPr>
      <p:scale>
        <a:sx n="1" d="1"/>
        <a:sy n="1" d="1"/>
      </p:scale>
      <p:origin x="0" y="0"/>
    </p:cViewPr>
  </p:notesTextViewPr>
  <p:notesViewPr>
    <p:cSldViewPr>
      <p:cViewPr varScale="1">
        <p:scale>
          <a:sx n="170" d="100"/>
          <a:sy n="170" d="100"/>
        </p:scale>
        <p:origin x="88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3962400" cy="257175"/>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5180013" y="0"/>
            <a:ext cx="3962400" cy="257175"/>
          </a:xfrm>
          <a:prstGeom prst="rect">
            <a:avLst/>
          </a:prstGeom>
        </p:spPr>
        <p:txBody>
          <a:bodyPr vert="horz" lIns="91440" tIns="45720" rIns="91440" bIns="45720" rtlCol="0"/>
          <a:lstStyle>
            <a:lvl1pPr algn="r">
              <a:defRPr sz="1200"/>
            </a:lvl1pPr>
          </a:lstStyle>
          <a:p>
            <a:pPr>
              <a:defRPr/>
            </a:pPr>
            <a:fld id="{80FC79C5-C641-430B-93E0-6205667A0DDC}" type="datetimeFigureOut">
              <a:rPr lang="de-DE"/>
              <a:t>08.05.25</a:t>
            </a:fld>
            <a:endParaRPr lang="de-DE"/>
          </a:p>
        </p:txBody>
      </p:sp>
      <p:sp>
        <p:nvSpPr>
          <p:cNvPr id="4" name="Folienbildplatzhalter 3"/>
          <p:cNvSpPr>
            <a:spLocks noGrp="1" noRot="1" noChangeAspect="1"/>
          </p:cNvSpPr>
          <p:nvPr>
            <p:ph type="sldImg" idx="2"/>
          </p:nvPr>
        </p:nvSpPr>
        <p:spPr bwMode="auto">
          <a:xfrm>
            <a:off x="3028950" y="642938"/>
            <a:ext cx="3086100" cy="1736725"/>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914400" y="2474913"/>
            <a:ext cx="7315200" cy="20256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4886325"/>
            <a:ext cx="3962400" cy="257175"/>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5180013" y="4886325"/>
            <a:ext cx="3962400" cy="257175"/>
          </a:xfrm>
          <a:prstGeom prst="rect">
            <a:avLst/>
          </a:prstGeom>
        </p:spPr>
        <p:txBody>
          <a:bodyPr vert="horz" lIns="91440" tIns="45720" rIns="91440" bIns="45720" rtlCol="0" anchor="b"/>
          <a:lstStyle>
            <a:lvl1pPr algn="r">
              <a:defRPr sz="1200"/>
            </a:lvl1pPr>
          </a:lstStyle>
          <a:p>
            <a:pPr>
              <a:defRPr/>
            </a:pPr>
            <a:fld id="{EFC0381D-82FB-4961-908D-7D1DA85993DD}"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CD5CEC3-E7E6-D863-A3B3-3EAB85F98D81}"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Beschleunigung auf Industrieniveau</a:t>
            </a:r>
            <a:endParaRPr lang="de-DE"/>
          </a:p>
          <a:p>
            <a:pPr>
              <a:defRPr/>
            </a:pPr>
            <a:r>
              <a:rPr lang="de-DE"/>
              <a:t>Display mit Touchscreen</a:t>
            </a:r>
            <a:endParaRPr/>
          </a:p>
          <a:p>
            <a:pPr>
              <a:defRPr/>
            </a:pPr>
            <a:r>
              <a:rPr lang="de-DE"/>
              <a:t>Große arbeitsfläche</a:t>
            </a:r>
            <a:endParaRPr/>
          </a:p>
        </p:txBody>
      </p:sp>
      <p:sp>
        <p:nvSpPr>
          <p:cNvPr id="4"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BB1C2A4-CC2B-A982-81E2-28EB110025F6}"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Mehrere Köpfe</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Bobbingarn dünner als Stickgarn und trägt nicht auf oder macht die Stickerei hart. Man kann das Garn auf Kronen kaufen sowie fertig aufgespult als Bobbins. Wenn man Bobbins kauft, muss man auf Spulengröße der Maschine achten.</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Stoff im Stickrahmen bewegt sich in die Richtung, gemäß der Programmierung, die in dem jeweiligen Design hinterlegt ist.</a:t>
            </a:r>
            <a:endParaRPr/>
          </a:p>
          <a:p>
            <a:pPr marL="0" marR="0" indent="0" algn="l" defTabSz="914400">
              <a:lnSpc>
                <a:spcPct val="100000"/>
              </a:lnSpc>
              <a:spcBef>
                <a:spcPts val="0"/>
              </a:spcBef>
              <a:spcAft>
                <a:spcPts val="0"/>
              </a:spcAft>
              <a:buClrTx/>
              <a:buSzTx/>
              <a:buFontTx/>
              <a:buNone/>
              <a:defRPr/>
            </a:pPr>
            <a:r>
              <a:rPr lang="de-DE" sz="1200">
                <a:solidFill>
                  <a:schemeClr val="tx1"/>
                </a:solidFill>
              </a:rPr>
              <a:t>Stickmaschine kann rein mechanisch nur hoch/ runter und nach rechts/ links</a:t>
            </a:r>
            <a:endParaRPr/>
          </a:p>
          <a:p>
            <a:pPr>
              <a:defRPr/>
            </a:pPr>
            <a:endParaRPr lang="de-DE"/>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Während des Stickvorgangs: Koordinaten werden angefahren, alles vorprogrammiert (auch wann Farbwechsel etc.)</a:t>
            </a:r>
          </a:p>
        </p:txBody>
      </p:sp>
      <p:sp>
        <p:nvSpPr>
          <p:cNvPr id="4"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DE" sz="1050" b="0" i="0" u="none">
                <a:solidFill>
                  <a:srgbClr val="17191C"/>
                </a:solidFill>
                <a:latin typeface="Arial"/>
                <a:ea typeface="Arial"/>
                <a:cs typeface="Arial"/>
              </a:rPr>
              <a:t>Double Lockstitch (Doppelter-Steppstich) i </a:t>
            </a:r>
            <a:r>
              <a:rPr lang="de-DE" sz="1200" b="0" i="0">
                <a:solidFill>
                  <a:schemeClr val="tx1"/>
                </a:solidFill>
                <a:latin typeface="Calibri"/>
                <a:ea typeface="Arial"/>
                <a:cs typeface="Arial"/>
              </a:rPr>
              <a:t>Mit dem ersten Fadensystem werden Fadenschlaufen durch den Stoff gestochen und gleichzeitig durch einen Stich des zweiten Fadensystems befestigt, indem der zweite Faden durch die Schlaufe des ersten Fadens gestochen wird.</a:t>
            </a:r>
            <a:r>
              <a:rPr lang="de-DE" sz="1050" b="0" i="0" u="none">
                <a:solidFill>
                  <a:srgbClr val="17191C"/>
                </a:solidFill>
                <a:latin typeface="Arial"/>
                <a:ea typeface="Arial"/>
                <a:cs typeface="Arial"/>
              </a:rPr>
              <a:t>st die Stichart, die beide unsere Maschinen Standardmäßig im Stickbereich machen</a:t>
            </a:r>
            <a:r>
              <a:rPr lang="de-DE"/>
              <a:t>.</a:t>
            </a:r>
            <a:endParaRPr/>
          </a:p>
          <a:p>
            <a:pPr>
              <a:defRPr/>
            </a:pPr>
            <a:endParaRPr/>
          </a:p>
        </p:txBody>
      </p:sp>
      <p:sp>
        <p:nvSpPr>
          <p:cNvPr id="4" name="Foliennummernplatzhalter 3"/>
          <p:cNvSpPr>
            <a:spLocks noGrp="1"/>
          </p:cNvSpPr>
          <p:nvPr>
            <p:ph type="sldNum" sz="quarter" idx="5"/>
          </p:nvPr>
        </p:nvSpPr>
        <p:spPr bwMode="auto"/>
        <p:txBody>
          <a:bodyPr/>
          <a:lstStyle/>
          <a:p>
            <a:pPr>
              <a:defRPr/>
            </a:pPr>
            <a:fld id="{EFC0381D-82FB-4961-908D-7D1DA85993DD}" type="slidenum">
              <a:rPr lang="de-DE"/>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BE63C58-88C9-79B2-EAE0-4854608291A5}"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79E2D6E-D39D-D6AC-7E72-60FA72B66A44}"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217793" indent="-217793">
              <a:buFont typeface="Arial"/>
              <a:buChar char="–"/>
              <a:defRPr/>
            </a:pPr>
            <a:r>
              <a:rPr lang="de-DE" sz="1200" b="0" i="0" u="none" strike="noStrike" cap="none" spc="0">
                <a:solidFill>
                  <a:schemeClr val="tx1"/>
                </a:solidFill>
                <a:latin typeface="Calibri"/>
                <a:ea typeface="Arial"/>
                <a:cs typeface="Arial"/>
              </a:rPr>
              <a:t>Unterscheidung zwischen spitzen und stumpfen Sticknaden</a:t>
            </a:r>
            <a:endParaRPr sz="1200">
              <a:solidFill>
                <a:schemeClr val="tx1"/>
              </a:solidFill>
            </a:endParaRPr>
          </a:p>
          <a:p>
            <a:pPr marL="217793" indent="-217793">
              <a:buFont typeface="Arial"/>
              <a:buChar char="–"/>
              <a:defRPr/>
            </a:pPr>
            <a:r>
              <a:rPr lang="de-DE" sz="1200" b="0" i="0" u="none" strike="noStrike" cap="none" spc="0">
                <a:solidFill>
                  <a:schemeClr val="tx1"/>
                </a:solidFill>
                <a:latin typeface="Calibri"/>
                <a:ea typeface="Arial"/>
                <a:cs typeface="Arial"/>
              </a:rPr>
              <a:t>Stickmaschine: Standartstärke 75</a:t>
            </a:r>
            <a:endParaRPr lang="de-DE" sz="1200" b="0" i="0" u="none" strike="noStrike" cap="none" spc="0">
              <a:solidFill>
                <a:schemeClr val="tx1"/>
              </a:solidFill>
              <a:latin typeface="Times New Roman"/>
              <a:cs typeface="Times New Roman"/>
            </a:endParaRPr>
          </a:p>
          <a:p>
            <a:pPr marL="217793" indent="-217793">
              <a:buFont typeface="Arial"/>
              <a:buChar char="–"/>
              <a:defRPr/>
            </a:pPr>
            <a:r>
              <a:rPr lang="de-DE" sz="1200" b="0" i="0" u="none" strike="noStrike" cap="none" spc="0">
                <a:solidFill>
                  <a:schemeClr val="tx1"/>
                </a:solidFill>
                <a:latin typeface="Calibri"/>
                <a:ea typeface="Arial"/>
                <a:cs typeface="Arial"/>
              </a:rPr>
              <a:t>Es gibt spezielle Sticknadeln fürs Maschinensticken (z.B. Embroidery-Nadeln, Metallic-Garn Nadeln, Anti-Klebe Nadeln, Leder Nadeln etc.), aber auch die Universalnadeln haben sich bewährt.</a:t>
            </a:r>
            <a:endParaRPr/>
          </a:p>
          <a:p>
            <a:pPr marL="217793" indent="-217793">
              <a:buFont typeface="Arial"/>
              <a:buChar char="–"/>
              <a:defRPr/>
            </a:pPr>
            <a:r>
              <a:rPr lang="de-DE" sz="1200" b="0" i="0" u="none" strike="noStrike" cap="none" spc="0">
                <a:solidFill>
                  <a:schemeClr val="tx1"/>
                </a:solidFill>
                <a:latin typeface="Calibri"/>
                <a:ea typeface="Arial"/>
                <a:cs typeface="Arial"/>
              </a:rPr>
              <a:t>Jersey vor allem thematisieren!</a:t>
            </a:r>
            <a:endParaRPr/>
          </a:p>
          <a:p>
            <a:pPr marL="217793" indent="-217793">
              <a:buFont typeface="Arial"/>
              <a:buChar char="–"/>
              <a:defRPr/>
            </a:pPr>
            <a:endParaRPr sz="1200"/>
          </a:p>
          <a:p>
            <a:pPr>
              <a:buFontTx/>
              <a:buChar char="-"/>
              <a:defRPr/>
            </a:pPr>
            <a:r>
              <a:rPr lang="de-DE" sz="1200" b="0" i="0" u="none" strike="noStrike" cap="none" spc="0">
                <a:solidFill>
                  <a:schemeClr val="tx1"/>
                </a:solidFill>
                <a:latin typeface="Calibri"/>
                <a:ea typeface="Arial"/>
                <a:cs typeface="Arial"/>
              </a:rPr>
              <a:t>R = normale Rundspitze (Leder, beschichtete Materialien); RG = Rundspitze mit keiner Kugen (Denim etc.); FFG = Rundspitze mit leichter/ mittlerer Kugen (elastische Stoffe); FG = Rundspitze mit mittlerer/ großer Kugel (Strickware etc.)</a:t>
            </a:r>
            <a:endParaRPr/>
          </a:p>
          <a:p>
            <a:pPr>
              <a:buFontTx/>
              <a:buChar char="-"/>
              <a:defRPr/>
            </a:pPr>
            <a:r>
              <a:rPr lang="de-DE" sz="1200" b="0" i="0" u="none" strike="noStrike" cap="none" spc="0">
                <a:solidFill>
                  <a:schemeClr val="tx1"/>
                </a:solidFill>
                <a:latin typeface="Calibri"/>
                <a:ea typeface="Arial"/>
                <a:cs typeface="Arial"/>
              </a:rPr>
              <a:t>Spitze Nadeln bei üblichen Oberflächenstickerei</a:t>
            </a:r>
            <a:endParaRPr lang="de-DE" sz="1200" b="0" i="0" u="none" strike="noStrike" cap="none" spc="0">
              <a:solidFill>
                <a:schemeClr val="tx1"/>
              </a:solidFill>
              <a:latin typeface="Times New Roman"/>
              <a:cs typeface="Times New Roman"/>
            </a:endParaRPr>
          </a:p>
          <a:p>
            <a:pPr>
              <a:defRPr/>
            </a:pPr>
            <a:endParaRPr sz="1200"/>
          </a:p>
          <a:p>
            <a:pPr>
              <a:buFontTx/>
              <a:buChar char="-"/>
              <a:defRPr/>
            </a:pPr>
            <a:r>
              <a:rPr lang="de-DE" sz="1200" b="0" i="0" u="none" strike="noStrike" cap="none" spc="0">
                <a:solidFill>
                  <a:schemeClr val="tx1"/>
                </a:solidFill>
                <a:latin typeface="Calibri"/>
                <a:ea typeface="Arial"/>
                <a:cs typeface="Arial"/>
              </a:rPr>
              <a:t>Stumpfe Nadel bei Sticktechniken, bei denen man immer wieder in dieselben Einstichlöcher stickt</a:t>
            </a:r>
            <a:endParaRPr lang="de-DE" sz="1200" b="0" i="0" u="none" strike="noStrike" cap="none" spc="0">
              <a:solidFill>
                <a:schemeClr val="tx1"/>
              </a:solidFill>
              <a:latin typeface="Times New Roman"/>
              <a:cs typeface="Times New Roman"/>
            </a:endParaRPr>
          </a:p>
          <a:p>
            <a:pPr>
              <a:defRPr/>
            </a:pPr>
            <a:endParaRPr/>
          </a:p>
        </p:txBody>
      </p:sp>
      <p:sp>
        <p:nvSpPr>
          <p:cNvPr id="4"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115F233-470E-23BA-8692-B2DED5CC6BAC}"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Stickerei hat ein immenses Fadenvolumen. Stickvliese sorgen dafür, dass sich der Stoff nicht verzieht. Filmoplast für alles, was sich schlecht einspannen lässt. Prinzip: Man spannt Filmoplast in den Stickrahmen ein, zieht die Folie ab und drückt das zu bestickende Teil auf die Klebefläche. Nachteil: Nadel muss immer durch Klebefläche. Fixier-Stick-vlies Fuse-n-tear = dünnes Stickvlies, was später leicht entfernt werden kann.</a:t>
            </a:r>
            <a:endParaRPr/>
          </a:p>
        </p:txBody>
      </p:sp>
      <p:sp>
        <p:nvSpPr>
          <p:cNvPr id="4" name="Foliennummernplatzhalter 3"/>
          <p:cNvSpPr>
            <a:spLocks noGrp="1"/>
          </p:cNvSpPr>
          <p:nvPr>
            <p:ph type="sldNum" sz="quarter" idx="5"/>
          </p:nvPr>
        </p:nvSpPr>
        <p:spPr bwMode="auto"/>
        <p:txBody>
          <a:bodyPr/>
          <a:lstStyle/>
          <a:p>
            <a:pPr>
              <a:defRPr/>
            </a:pPr>
            <a:fld id="{EFC0381D-82FB-4961-908D-7D1DA85993DD}" type="slidenum">
              <a:rPr lang="de-DE"/>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200" b="0" i="0" u="none" strike="noStrike" cap="none" spc="0">
                <a:solidFill>
                  <a:schemeClr val="tx1"/>
                </a:solidFill>
                <a:latin typeface="Calibri"/>
                <a:ea typeface="Arial"/>
                <a:cs typeface="Arial"/>
              </a:rPr>
              <a:t>Stickmaschinengarn: schöner Glanz, feiner als normales Nähgarn, Stickmotiv flexibler</a:t>
            </a:r>
            <a:endParaRPr lang="de-DE"/>
          </a:p>
          <a:p>
            <a:pPr>
              <a:defRPr/>
            </a:pPr>
            <a:r>
              <a:rPr lang="de-DE"/>
              <a:t>Gebrauch-Beispiel: Wenn man Handtuch bestickt, was in der 60 Grad-Wäsche landen wird, sollte das Garn diese Temperatur aushalten können.</a:t>
            </a:r>
            <a:endParaRPr/>
          </a:p>
          <a:p>
            <a:pPr>
              <a:defRPr/>
            </a:pPr>
            <a:r>
              <a:rPr lang="de-DE"/>
              <a:t>Billiggarn verknotet viel schneller, nicht lichtecht (verblassen bei viel Licht), bluten beim Waschen aus, reißen schneller. </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63B79C8-44D4-8C94-62DB-EE0467A7327C}"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1D4774E-E279-DF71-C8E9-11F726E9AE7F}"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Oberfaden, Stoff, Stickrahmen</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24</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Stickvlies, Unterfaden</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069FDFC-0635-F6FA-6483-D304ED5CF9A7}" type="slidenum">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Polyestergarn am gebräuchlichsten: aus Kunstfasern, nicht so weich, stärkerer Glanz, robust, gut für beanspruchtere Stickerei (wie bspw. auf Bekleidung), viele auch knallige Farben- </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896FEBC-8864-ED05-99AC-DCCB5435B3AC}" type="slidenum">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94BA9BF-B19D-896D-CC07-0EB857D89907}" type="slidenum">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75CD729-8CA1-4FFD-A09D-6361F17C95D9}" type="slidenum">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6485701-A32B-77DC-61C5-CAE97DF65287}"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4712F-98D1-E11F-CD8E-07F2A4DE05DB}" type="slidenum">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0833DA3-533F-7B83-8478-2C7531035E1F}" type="slidenum">
              <a:rPr/>
              <a:t>32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E6FC83A-90B2-EC08-62C0-774E83911207}"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200" b="0" i="0" u="none" strike="noStrike" cap="none" spc="0">
                <a:solidFill>
                  <a:schemeClr val="tx1"/>
                </a:solidFill>
                <a:latin typeface="Calibri"/>
                <a:ea typeface="Arial"/>
                <a:cs typeface="Arial"/>
              </a:rPr>
              <a:t>In allen Kulturen und Religionen der Welt zu finden</a:t>
            </a:r>
            <a:endParaRPr sz="1200">
              <a:solidFill>
                <a:schemeClr val="tx1"/>
              </a:solidFill>
            </a:endParaRPr>
          </a:p>
          <a:p>
            <a:pPr>
              <a:defRPr/>
            </a:pPr>
            <a:r>
              <a:rPr lang="de-DE" sz="1200" b="0" i="0" u="none" strike="noStrike" cap="none" spc="0">
                <a:solidFill>
                  <a:schemeClr val="tx1"/>
                </a:solidFill>
                <a:latin typeface="Calibri"/>
                <a:ea typeface="Arial"/>
                <a:cs typeface="Arial"/>
              </a:rPr>
              <a:t>Stickerei als Wandmotiv oder zur Verschönerung von alten Kleidungsstücken, Kissen, Personalisierung durch Namen etc.</a:t>
            </a:r>
            <a:endParaRPr sz="1200"/>
          </a:p>
          <a:p>
            <a:pPr>
              <a:defRPr/>
            </a:pPr>
            <a:r>
              <a:rPr lang="de-DE" sz="1200" b="0" i="0" u="none" strike="noStrike" cap="none" spc="0">
                <a:solidFill>
                  <a:schemeClr val="tx1"/>
                </a:solidFill>
                <a:latin typeface="Calibri"/>
                <a:ea typeface="Arial"/>
                <a:cs typeface="Arial"/>
              </a:rPr>
              <a:t>Häufig findet man heutzutage geometrische Formen, florale Muster</a:t>
            </a:r>
            <a:endParaRPr lang="de-DE" sz="1200" b="0" i="0" u="none" strike="noStrike" cap="none" spc="0">
              <a:solidFill>
                <a:schemeClr val="tx1"/>
              </a:solidFill>
              <a:latin typeface="Times New Roman"/>
              <a:cs typeface="Times New Roman"/>
            </a:endParaRPr>
          </a:p>
          <a:p>
            <a:pPr>
              <a:defRPr/>
            </a:pPr>
            <a:r>
              <a:rPr lang="de-DE" sz="1200" b="0" i="0" u="none" strike="noStrike" cap="none" spc="0">
                <a:solidFill>
                  <a:schemeClr val="tx1"/>
                </a:solidFill>
                <a:latin typeface="Calibri"/>
                <a:ea typeface="Arial"/>
                <a:cs typeface="Arial"/>
              </a:rPr>
              <a:t>Auch praktische Dinge wie Löcher stopfen</a:t>
            </a:r>
            <a:endParaRPr lang="de-DE" sz="1200" b="0" i="0" u="none" strike="noStrike" cap="none" spc="0">
              <a:solidFill>
                <a:schemeClr val="tx1"/>
              </a:solidFill>
              <a:latin typeface="Times New Roman"/>
              <a:cs typeface="Times New Roman"/>
            </a:endParaRPr>
          </a:p>
          <a:p>
            <a:pPr>
              <a:defRPr/>
            </a:pPr>
            <a:r>
              <a:rPr lang="de-DE" sz="1200" b="0" i="0" u="none" strike="noStrike" cap="none" spc="0">
                <a:solidFill>
                  <a:schemeClr val="tx1"/>
                </a:solidFill>
                <a:latin typeface="Calibri"/>
                <a:ea typeface="Arial"/>
                <a:cs typeface="Arial"/>
              </a:rPr>
              <a:t>Kleidung Individualität und Veredlung verleihen. </a:t>
            </a:r>
            <a:endParaRPr sz="1200"/>
          </a:p>
          <a:p>
            <a:pPr>
              <a:defRPr/>
            </a:pPr>
            <a:r>
              <a:rPr lang="de-DE" sz="1200" b="0" i="0" u="none" strike="noStrike" cap="none" spc="0">
                <a:solidFill>
                  <a:schemeClr val="tx1"/>
                </a:solidFill>
                <a:latin typeface="Calibri"/>
                <a:ea typeface="Arial"/>
                <a:cs typeface="Arial"/>
              </a:rPr>
              <a:t>Contemporary Embroidery: Trendmotive wie Kakteen, Katzen etc.</a:t>
            </a:r>
            <a:endParaRPr sz="1200"/>
          </a:p>
          <a:p>
            <a:pPr>
              <a:defRPr/>
            </a:pPr>
            <a:r>
              <a:rPr lang="de-DE" sz="1200" b="0" i="0" u="none" strike="noStrike" cap="none" spc="0">
                <a:solidFill>
                  <a:schemeClr val="tx1"/>
                </a:solidFill>
                <a:latin typeface="Calibri"/>
                <a:ea typeface="Arial"/>
                <a:cs typeface="Arial"/>
              </a:rPr>
              <a:t>oft werden diese Illustrationen im Stickrahmen an die Wand gehängt</a:t>
            </a:r>
            <a:r>
              <a:rPr lang="de-DE"/>
              <a:t>.</a:t>
            </a:r>
            <a:endParaRPr/>
          </a:p>
          <a:p>
            <a:pPr>
              <a:defRPr/>
            </a:pPr>
            <a:r>
              <a:rPr lang="de-DE"/>
              <a:t>Sarah Benning (Amerikanerin) als Vorreiterin des </a:t>
            </a:r>
            <a:r>
              <a:rPr lang="de-DE" sz="1200">
                <a:solidFill>
                  <a:schemeClr val="tx1"/>
                </a:solidFill>
              </a:rPr>
              <a:t>Contemporary Embroidery. Sie stickt viel zum Thema „Urban Jungle“</a:t>
            </a:r>
            <a:endParaRPr lang="de-DE"/>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F555C8B-82F1-357D-B645-D614CB132A40}"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sz="1300" b="0" i="0" u="none">
                <a:solidFill>
                  <a:srgbClr val="414141"/>
                </a:solidFill>
                <a:latin typeface="Open Sans"/>
                <a:ea typeface="Open Sans"/>
                <a:cs typeface="Open Sans"/>
              </a:rPr>
              <a:t>Nähen ist eine Kunst, die verwendet wird, um Gesichter und Kanten von Stoff zu verbinden, um Kleidungsstücke zu schaffen.</a:t>
            </a:r>
            <a:r>
              <a:t> </a:t>
            </a:r>
          </a:p>
          <a:p>
            <a:pPr>
              <a:defRPr/>
            </a:pPr>
            <a:r>
              <a:rPr sz="1300" b="0" i="0" u="none">
                <a:solidFill>
                  <a:srgbClr val="414141"/>
                </a:solidFill>
                <a:latin typeface="Open Sans"/>
                <a:ea typeface="Open Sans"/>
                <a:cs typeface="Open Sans"/>
              </a:rPr>
              <a:t>Stickerei ist ein Handwerk, das Nadeln und Fäden verwendet, um schöne Muster und Designs über Stoffe zu schaffen. Es ist eine dekorative Kunst, die erhabene Muster über Stoffe macht, um die Halsausschnitte, die Taille und sogar das gesamte Kleidungsstück zu verschönern, das zu besonderen Anlässen getragen werden sollte.</a:t>
            </a:r>
            <a:r>
              <a:t> </a:t>
            </a:r>
          </a:p>
          <a:p>
            <a:pPr>
              <a:defRPr/>
            </a:pPr>
            <a:r>
              <a:rPr sz="1300" b="0" i="0" u="none">
                <a:solidFill>
                  <a:srgbClr val="414141"/>
                </a:solidFill>
                <a:latin typeface="Open Sans"/>
                <a:ea typeface="Open Sans"/>
                <a:cs typeface="Open Sans"/>
              </a:rPr>
              <a:t>Es gibt Unterschiede in den Methoden des Nähens und Stickens.</a:t>
            </a:r>
            <a:endParaRPr/>
          </a:p>
        </p:txBody>
      </p:sp>
      <p:sp>
        <p:nvSpPr>
          <p:cNvPr id="4"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de-DE" sz="1200" b="0" i="0" u="none" strike="noStrike" cap="none" spc="0">
                <a:solidFill>
                  <a:schemeClr val="tx1"/>
                </a:solidFill>
                <a:latin typeface="Calibri"/>
                <a:ea typeface="Arial"/>
                <a:cs typeface="Arial"/>
              </a:rPr>
              <a:t>Beim Freihandsticken führt man den Stickrahmen mit der Hand </a:t>
            </a:r>
            <a:endParaRPr sz="1200">
              <a:solidFill>
                <a:schemeClr val="tx1"/>
              </a:solidFill>
            </a:endParaRPr>
          </a:p>
          <a:p>
            <a:pPr>
              <a:buClrTx/>
              <a:buFont typeface="Wingdings"/>
              <a:buChar char="Ø"/>
              <a:defRPr/>
            </a:pPr>
            <a:r>
              <a:rPr lang="de-DE" sz="1200" b="0" i="0" u="none" strike="noStrike" cap="none" spc="0">
                <a:solidFill>
                  <a:schemeClr val="tx1"/>
                </a:solidFill>
                <a:latin typeface="Calibri"/>
                <a:ea typeface="Arial"/>
                <a:cs typeface="Arial"/>
              </a:rPr>
              <a:t>Erfordert mehr Übung, um ein gleichmäßiges Ergebnis zu erzielen</a:t>
            </a:r>
            <a:endParaRPr sz="1200">
              <a:solidFill>
                <a:schemeClr val="tx1"/>
              </a:solidFill>
            </a:endParaRPr>
          </a:p>
          <a:p>
            <a:pPr>
              <a:buClrTx/>
              <a:buFont typeface="Wingdings"/>
              <a:buChar char="Ø"/>
              <a:defRPr/>
            </a:pPr>
            <a:r>
              <a:rPr lang="de-DE" sz="1200" b="0" i="0" u="none" strike="noStrike" cap="none" spc="0">
                <a:solidFill>
                  <a:schemeClr val="tx1"/>
                </a:solidFill>
                <a:latin typeface="Calibri"/>
                <a:ea typeface="Arial"/>
                <a:cs typeface="Arial"/>
              </a:rPr>
              <a:t>Man benötigt nicht viele Materialien und kann schnell starten</a:t>
            </a:r>
            <a:endParaRPr sz="1200"/>
          </a:p>
          <a:p>
            <a:pPr marL="0" indent="0">
              <a:buNone/>
              <a:defRPr/>
            </a:pPr>
            <a:endParaRPr sz="1200">
              <a:solidFill>
                <a:schemeClr val="tx1"/>
              </a:solidFill>
            </a:endParaRPr>
          </a:p>
          <a:p>
            <a:pPr>
              <a:defRPr/>
            </a:pPr>
            <a:r>
              <a:rPr lang="de-DE" sz="1200" b="0" i="0" u="none" strike="noStrike" cap="none" spc="0">
                <a:solidFill>
                  <a:schemeClr val="tx1"/>
                </a:solidFill>
                <a:latin typeface="Calibri"/>
                <a:ea typeface="Arial"/>
                <a:cs typeface="Arial"/>
              </a:rPr>
              <a:t>Beim Maschinensticken übernimmt die Maschine die genaue Führung des Stickrahmens</a:t>
            </a:r>
            <a:endParaRPr sz="1200"/>
          </a:p>
          <a:p>
            <a:pPr>
              <a:buClrTx/>
              <a:buFont typeface="Wingdings"/>
              <a:buChar char="Ø"/>
              <a:defRPr/>
            </a:pPr>
            <a:r>
              <a:rPr lang="de-DE" sz="1200" b="0" i="0" u="none" strike="noStrike" cap="none" spc="0">
                <a:solidFill>
                  <a:schemeClr val="tx1"/>
                </a:solidFill>
                <a:latin typeface="Calibri"/>
                <a:ea typeface="Arial"/>
                <a:cs typeface="Arial"/>
              </a:rPr>
              <a:t>Man kann immer wieder genau die gleiche Stickerei erstellen</a:t>
            </a:r>
            <a:endParaRPr sz="1200">
              <a:solidFill>
                <a:schemeClr val="tx1"/>
              </a:solidFill>
            </a:endParaRPr>
          </a:p>
          <a:p>
            <a:pPr>
              <a:buClrTx/>
              <a:buFont typeface="Wingdings"/>
              <a:buChar char="Ø"/>
              <a:defRPr/>
            </a:pPr>
            <a:r>
              <a:rPr lang="de-DE" sz="1200" b="0" i="0" u="none" strike="noStrike" cap="none" spc="0">
                <a:solidFill>
                  <a:schemeClr val="tx1"/>
                </a:solidFill>
                <a:latin typeface="Calibri"/>
                <a:ea typeface="Arial"/>
                <a:cs typeface="Arial"/>
              </a:rPr>
              <a:t>Erlaubt schnelles und genaues Arbeiten</a:t>
            </a:r>
            <a:endParaRPr sz="1200"/>
          </a:p>
          <a:p>
            <a:pPr>
              <a:buClrTx/>
              <a:buFont typeface="Wingdings"/>
              <a:buChar char="Ø"/>
              <a:defRPr/>
            </a:pPr>
            <a:r>
              <a:rPr lang="de-DE" sz="1200" b="0" i="0" u="none" strike="noStrike" cap="none" spc="0">
                <a:solidFill>
                  <a:schemeClr val="tx1"/>
                </a:solidFill>
                <a:latin typeface="Calibri"/>
                <a:ea typeface="Arial"/>
                <a:cs typeface="Arial"/>
              </a:rPr>
              <a:t>Notwendigkeit einer Stickdatei, die Informationen über die jeweilige Stickstiche gibt (jeder Stich ist vorprogrammiert)</a:t>
            </a:r>
            <a:endParaRPr sz="1200">
              <a:solidFill>
                <a:schemeClr val="tx1"/>
              </a:solidFill>
            </a:endParaRPr>
          </a:p>
        </p:txBody>
      </p:sp>
      <p:sp>
        <p:nvSpPr>
          <p:cNvPr id="4"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Mehrnadelsysteme ermöglicht die Verwendung von mehreren Garnen (NICHT gleichzeitig!)</a:t>
            </a:r>
          </a:p>
        </p:txBody>
      </p:sp>
      <p:sp>
        <p:nvSpPr>
          <p:cNvPr id="4"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251520" y="1707653"/>
            <a:ext cx="8640960" cy="1368152"/>
          </a:xfrm>
          <a:prstGeom prst="rect">
            <a:avLst/>
          </a:prstGeom>
        </p:spPr>
        <p:txBody>
          <a:bodyPr/>
          <a:lstStyle>
            <a:lvl1pPr>
              <a:defRPr sz="3200">
                <a:latin typeface="Arial"/>
                <a:cs typeface="Arial"/>
              </a:defRPr>
            </a:lvl1pPr>
          </a:lstStyle>
          <a:p>
            <a:pPr>
              <a:defRPr/>
            </a:pPr>
            <a:r>
              <a:rPr lang="de-DE"/>
              <a:t>Titel der Präsentation</a:t>
            </a:r>
            <a:endParaRPr/>
          </a:p>
        </p:txBody>
      </p:sp>
      <p:pic>
        <p:nvPicPr>
          <p:cNvPr id="1027" name="Picture 3" descr="Erstes Foto: ein Chemiker im Labor, der eine Schutzbrille trägt und ein Reagenzglas in der Hand hält. Zweites Foto: Mathetower, auf dem sich das grüne TU-Logo dreht. Drittes Foto: zwei Studentinnen und ein Student, die gemeinsam in ein Buch schauen.Viertes Foto: Hängebahn." title="Vier Bilder vom Campus der TU Dortmund"/>
          <p:cNvPicPr>
            <a:picLocks noChangeAspect="1" noChangeArrowheads="1"/>
          </p:cNvPicPr>
          <p:nvPr userDrawn="1"/>
        </p:nvPicPr>
        <p:blipFill>
          <a:blip r:embed="rId2"/>
          <a:stretch/>
        </p:blipFill>
        <p:spPr bwMode="auto">
          <a:xfrm>
            <a:off x="35496" y="3272755"/>
            <a:ext cx="9073008" cy="1526312"/>
          </a:xfrm>
          <a:prstGeom prst="rect">
            <a:avLst/>
          </a:prstGeom>
          <a:noFill/>
        </p:spPr>
      </p:pic>
      <p:sp>
        <p:nvSpPr>
          <p:cNvPr id="3" name="Rechteck 2"/>
          <p:cNvSpPr/>
          <p:nvPr userDrawn="1"/>
        </p:nvSpPr>
        <p:spPr bwMode="auto">
          <a:xfrm>
            <a:off x="7812360" y="195486"/>
            <a:ext cx="108012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Picture 6">
            <a:extLst>
              <a:ext uri="{FF2B5EF4-FFF2-40B4-BE49-F238E27FC236}">
                <a16:creationId xmlns:a16="http://schemas.microsoft.com/office/drawing/2014/main" id="{9252BF98-07CD-9418-3697-B720CFA57BF3}"/>
              </a:ext>
            </a:extLst>
          </p:cNvPr>
          <p:cNvPicPr>
            <a:picLocks noChangeAspect="1" noChangeArrowheads="1"/>
          </p:cNvPicPr>
          <p:nvPr userDrawn="1"/>
        </p:nvPicPr>
        <p:blipFill>
          <a:blip r:embed="rId3"/>
          <a:stretch/>
        </p:blipFill>
        <p:spPr bwMode="auto">
          <a:xfrm>
            <a:off x="7694357" y="4639041"/>
            <a:ext cx="1198123" cy="471228"/>
          </a:xfrm>
          <a:prstGeom prst="rect">
            <a:avLst/>
          </a:prstGeom>
          <a:noFill/>
        </p:spPr>
      </p:pic>
      <p:sp>
        <p:nvSpPr>
          <p:cNvPr id="5" name="Textfeld 4" descr="Gefördert durch die &quot;Stiftung Innovation in der Hochschullehre&quot;">
            <a:extLst>
              <a:ext uri="{FF2B5EF4-FFF2-40B4-BE49-F238E27FC236}">
                <a16:creationId xmlns:a16="http://schemas.microsoft.com/office/drawing/2014/main" id="{580D6E04-3DC0-5413-4D2E-6965F6163C97}"/>
              </a:ext>
            </a:extLst>
          </p:cNvPr>
          <p:cNvSpPr txBox="1"/>
          <p:nvPr userDrawn="1"/>
        </p:nvSpPr>
        <p:spPr bwMode="auto">
          <a:xfrm>
            <a:off x="6288204" y="4736156"/>
            <a:ext cx="1406153" cy="276999"/>
          </a:xfrm>
          <a:prstGeom prst="rect">
            <a:avLst/>
          </a:prstGeom>
          <a:noFill/>
        </p:spPr>
        <p:txBody>
          <a:bodyPr wrap="none" rtlCol="0">
            <a:spAutoFit/>
          </a:bodyPr>
          <a:lstStyle/>
          <a:p>
            <a:pPr>
              <a:defRPr/>
            </a:pPr>
            <a:r>
              <a:rPr lang="de-DE" sz="1200" i="0" dirty="0">
                <a:solidFill>
                  <a:srgbClr val="565656"/>
                </a:solidFill>
                <a:latin typeface="Lucida Sans"/>
                <a:cs typeface="Arial"/>
              </a:rPr>
              <a:t>gefördert durch:</a:t>
            </a:r>
            <a:endParaRPr sz="2800" i="0" dirty="0">
              <a:solidFill>
                <a:srgbClr val="565656"/>
              </a:solidFill>
              <a:latin typeface="Lucida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Überschrift +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4" name="Textplatzhalter 3"/>
          <p:cNvSpPr>
            <a:spLocks noGrp="1"/>
          </p:cNvSpPr>
          <p:nvPr>
            <p:ph type="body" sz="quarter" idx="10"/>
          </p:nvPr>
        </p:nvSpPr>
        <p:spPr bwMode="auto">
          <a:xfrm>
            <a:off x="250825" y="1491630"/>
            <a:ext cx="8642350" cy="3240087"/>
          </a:xfrm>
          <a:prstGeom prst="rect">
            <a:avLst/>
          </a:prstGeom>
        </p:spPr>
        <p:txBody>
          <a:bodyPr/>
          <a:lstStyle>
            <a:lvl1pPr>
              <a:buClrTx/>
              <a:defRPr sz="2400">
                <a:solidFill>
                  <a:srgbClr val="565656"/>
                </a:solidFill>
                <a:latin typeface="Arial"/>
                <a:cs typeface="Arial"/>
              </a:defRPr>
            </a:lvl1pPr>
          </a:lstStyle>
          <a:p>
            <a:pPr lvl="0">
              <a:defRPr/>
            </a:pPr>
            <a:r>
              <a:rPr lang="de-DE"/>
              <a:t>Textmasterformat bearbeiten</a:t>
            </a:r>
            <a:endParaRPr/>
          </a:p>
        </p:txBody>
      </p:sp>
      <p:sp>
        <p:nvSpPr>
          <p:cNvPr id="6" name="Foliennummernplatzhalter 5"/>
          <p:cNvSpPr>
            <a:spLocks noGrp="1"/>
          </p:cNvSpPr>
          <p:nvPr>
            <p:ph type="sldNum" sz="quarter" idx="4"/>
          </p:nvPr>
        </p:nvSpPr>
        <p:spPr bwMode="auto">
          <a:xfrm>
            <a:off x="8316416" y="4876006"/>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
        <p:nvSpPr>
          <p:cNvPr id="3" name="Rechteck 2"/>
          <p:cNvSpPr/>
          <p:nvPr userDrawn="1"/>
        </p:nvSpPr>
        <p:spPr bwMode="auto">
          <a:xfrm>
            <a:off x="7812360" y="123477"/>
            <a:ext cx="1054416"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2 Spalten">
    <p:spTree>
      <p:nvGrpSpPr>
        <p:cNvPr id="1" name=""/>
        <p:cNvGrpSpPr/>
        <p:nvPr/>
      </p:nvGrpSpPr>
      <p:grpSpPr bwMode="auto">
        <a:xfrm>
          <a:off x="0" y="0"/>
          <a:ext cx="0" cy="0"/>
          <a:chOff x="0" y="0"/>
          <a:chExt cx="0" cy="0"/>
        </a:xfrm>
      </p:grpSpPr>
      <p:sp>
        <p:nvSpPr>
          <p:cNvPr id="7"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10" name="Inhaltsplatzhalter 2"/>
          <p:cNvSpPr>
            <a:spLocks noGrp="1"/>
          </p:cNvSpPr>
          <p:nvPr>
            <p:ph sz="half" idx="12"/>
          </p:nvPr>
        </p:nvSpPr>
        <p:spPr bwMode="auto">
          <a:xfrm>
            <a:off x="251520" y="1491631"/>
            <a:ext cx="4104456" cy="3232454"/>
          </a:xfrm>
          <a:prstGeom prst="rect">
            <a:avLst/>
          </a:prstGeom>
        </p:spPr>
        <p:txBody>
          <a:bodyPr/>
          <a:lstStyle>
            <a:lvl1pPr>
              <a:buClr>
                <a:srgbClr val="84B818"/>
              </a:buClr>
              <a:defRPr sz="2400">
                <a:solidFill>
                  <a:srgbClr val="565656"/>
                </a:solidFill>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defRPr/>
            </a:pPr>
            <a:r>
              <a:rPr lang="de-DE"/>
              <a:t>Textmasterformat bearbeiten</a:t>
            </a:r>
            <a:endParaRPr/>
          </a:p>
        </p:txBody>
      </p:sp>
      <p:sp>
        <p:nvSpPr>
          <p:cNvPr id="8" name="Inhaltsplatzhalter 2"/>
          <p:cNvSpPr>
            <a:spLocks noGrp="1"/>
          </p:cNvSpPr>
          <p:nvPr>
            <p:ph sz="half" idx="11"/>
          </p:nvPr>
        </p:nvSpPr>
        <p:spPr bwMode="auto">
          <a:xfrm>
            <a:off x="4788024" y="1491631"/>
            <a:ext cx="4104456" cy="3232454"/>
          </a:xfrm>
          <a:prstGeom prst="rect">
            <a:avLst/>
          </a:prstGeom>
        </p:spPr>
        <p:txBody>
          <a:bodyPr/>
          <a:lstStyle>
            <a:lvl1pPr>
              <a:buClr>
                <a:srgbClr val="84B818"/>
              </a:buClr>
              <a:defRPr sz="2400">
                <a:solidFill>
                  <a:srgbClr val="565656"/>
                </a:solidFill>
                <a:latin typeface="Arial"/>
                <a:cs typeface="Arial"/>
              </a:defRPr>
            </a:lvl1pPr>
            <a:lvl2pPr>
              <a:defRPr sz="2400">
                <a:latin typeface="Akkurat"/>
              </a:defRPr>
            </a:lvl2pPr>
            <a:lvl3pPr>
              <a:defRPr sz="2000">
                <a:latin typeface="Akkurat"/>
              </a:defRPr>
            </a:lvl3pPr>
            <a:lvl4pPr>
              <a:defRPr sz="1800">
                <a:latin typeface="Akkurat"/>
              </a:defRPr>
            </a:lvl4pPr>
            <a:lvl5pPr>
              <a:defRPr sz="1800">
                <a:latin typeface="Akkurat"/>
              </a:defRPr>
            </a:lvl5pPr>
            <a:lvl6pPr>
              <a:defRPr sz="1800"/>
            </a:lvl6pPr>
            <a:lvl7pPr>
              <a:defRPr sz="1800"/>
            </a:lvl7pPr>
            <a:lvl8pPr>
              <a:defRPr sz="1800"/>
            </a:lvl8pPr>
            <a:lvl9pPr>
              <a:defRPr sz="1800"/>
            </a:lvl9pPr>
          </a:lstStyle>
          <a:p>
            <a:pPr lvl="0">
              <a:defRPr/>
            </a:pPr>
            <a:r>
              <a:rPr lang="de-DE"/>
              <a:t>Textmasterformat bearbeiten</a:t>
            </a:r>
            <a:endParaRPr/>
          </a:p>
        </p:txBody>
      </p:sp>
      <p:sp>
        <p:nvSpPr>
          <p:cNvPr id="6" name="Foliennummernplatzhalter 5"/>
          <p:cNvSpPr>
            <a:spLocks noGrp="1"/>
          </p:cNvSpPr>
          <p:nvPr>
            <p:ph type="sldNum" sz="quarter" idx="4"/>
          </p:nvPr>
        </p:nvSpPr>
        <p:spPr bwMode="auto">
          <a:xfrm>
            <a:off x="8198352" y="4894008"/>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Bild + Spalte">
    <p:spTree>
      <p:nvGrpSpPr>
        <p:cNvPr id="1" name=""/>
        <p:cNvGrpSpPr/>
        <p:nvPr/>
      </p:nvGrpSpPr>
      <p:grpSpPr bwMode="auto">
        <a:xfrm>
          <a:off x="0" y="0"/>
          <a:ext cx="0" cy="0"/>
          <a:chOff x="0" y="0"/>
          <a:chExt cx="0" cy="0"/>
        </a:xfrm>
      </p:grpSpPr>
      <p:sp>
        <p:nvSpPr>
          <p:cNvPr id="9"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7" name="Bildplatzhalter 2"/>
          <p:cNvSpPr>
            <a:spLocks noGrp="1"/>
          </p:cNvSpPr>
          <p:nvPr>
            <p:ph type="pic" idx="1"/>
          </p:nvPr>
        </p:nvSpPr>
        <p:spPr bwMode="auto">
          <a:xfrm>
            <a:off x="251522" y="1491630"/>
            <a:ext cx="4104453" cy="3225931"/>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a:t>
            </a:r>
            <a:endParaRPr/>
          </a:p>
        </p:txBody>
      </p:sp>
      <p:sp>
        <p:nvSpPr>
          <p:cNvPr id="8" name="Inhaltsplatzhalter 2"/>
          <p:cNvSpPr>
            <a:spLocks noGrp="1"/>
          </p:cNvSpPr>
          <p:nvPr>
            <p:ph sz="half" idx="11"/>
          </p:nvPr>
        </p:nvSpPr>
        <p:spPr bwMode="auto">
          <a:xfrm>
            <a:off x="4788024" y="1491631"/>
            <a:ext cx="4104456" cy="3232454"/>
          </a:xfrm>
          <a:prstGeom prst="rect">
            <a:avLst/>
          </a:prstGeom>
        </p:spPr>
        <p:txBody>
          <a:bodyPr/>
          <a:lstStyle>
            <a:lvl1pPr>
              <a:buClr>
                <a:srgbClr val="84B818"/>
              </a:buClr>
              <a:defRPr sz="2400">
                <a:solidFill>
                  <a:srgbClr val="565656"/>
                </a:solidFill>
                <a:latin typeface="Arial"/>
                <a:cs typeface="Arial"/>
              </a:defRPr>
            </a:lvl1pPr>
            <a:lvl2pPr>
              <a:defRPr sz="2400">
                <a:latin typeface="Akkurat"/>
              </a:defRPr>
            </a:lvl2pPr>
            <a:lvl3pPr>
              <a:defRPr sz="2000">
                <a:latin typeface="Akkurat"/>
              </a:defRPr>
            </a:lvl3pPr>
            <a:lvl4pPr>
              <a:defRPr sz="1800">
                <a:latin typeface="Akkurat"/>
              </a:defRPr>
            </a:lvl4pPr>
            <a:lvl5pPr>
              <a:defRPr sz="1800">
                <a:latin typeface="Akkurat"/>
              </a:defRPr>
            </a:lvl5pPr>
            <a:lvl6pPr>
              <a:defRPr sz="1800"/>
            </a:lvl6pPr>
            <a:lvl7pPr>
              <a:defRPr sz="1800"/>
            </a:lvl7pPr>
            <a:lvl8pPr>
              <a:defRPr sz="1800"/>
            </a:lvl8pPr>
            <a:lvl9pPr>
              <a:defRPr sz="1800"/>
            </a:lvl9pPr>
          </a:lstStyle>
          <a:p>
            <a:pPr lvl="0">
              <a:defRPr/>
            </a:pPr>
            <a:r>
              <a:rPr lang="de-DE"/>
              <a:t>Textmasterformat bearbeiten</a:t>
            </a:r>
            <a:endParaRPr/>
          </a:p>
        </p:txBody>
      </p:sp>
      <p:sp>
        <p:nvSpPr>
          <p:cNvPr id="6" name="Foliennummernplatzhalter 5"/>
          <p:cNvSpPr>
            <a:spLocks noGrp="1"/>
          </p:cNvSpPr>
          <p:nvPr>
            <p:ph type="sldNum" sz="quarter" idx="4"/>
          </p:nvPr>
        </p:nvSpPr>
        <p:spPr bwMode="auto">
          <a:xfrm>
            <a:off x="8198352" y="4894008"/>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Spalte + Bild">
    <p:spTree>
      <p:nvGrpSpPr>
        <p:cNvPr id="1" name=""/>
        <p:cNvGrpSpPr/>
        <p:nvPr/>
      </p:nvGrpSpPr>
      <p:grpSpPr bwMode="auto">
        <a:xfrm>
          <a:off x="0" y="0"/>
          <a:ext cx="0" cy="0"/>
          <a:chOff x="0" y="0"/>
          <a:chExt cx="0" cy="0"/>
        </a:xfrm>
      </p:grpSpPr>
      <p:sp>
        <p:nvSpPr>
          <p:cNvPr id="10"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8" name="Inhaltsplatzhalter 2"/>
          <p:cNvSpPr>
            <a:spLocks noGrp="1"/>
          </p:cNvSpPr>
          <p:nvPr>
            <p:ph sz="half" idx="11"/>
          </p:nvPr>
        </p:nvSpPr>
        <p:spPr bwMode="auto">
          <a:xfrm>
            <a:off x="251520" y="1491631"/>
            <a:ext cx="4104456" cy="3232454"/>
          </a:xfrm>
          <a:prstGeom prst="rect">
            <a:avLst/>
          </a:prstGeom>
        </p:spPr>
        <p:txBody>
          <a:bodyPr/>
          <a:lstStyle>
            <a:lvl1pPr>
              <a:buClr>
                <a:srgbClr val="84B818"/>
              </a:buClr>
              <a:defRPr sz="2400">
                <a:solidFill>
                  <a:srgbClr val="565656"/>
                </a:solidFill>
                <a:latin typeface="Arial"/>
                <a:cs typeface="Arial"/>
              </a:defRPr>
            </a:lvl1pPr>
            <a:lvl2pPr>
              <a:defRPr sz="2400">
                <a:latin typeface="Akkurat"/>
              </a:defRPr>
            </a:lvl2pPr>
            <a:lvl3pPr>
              <a:defRPr sz="2000">
                <a:latin typeface="Akkurat"/>
              </a:defRPr>
            </a:lvl3pPr>
            <a:lvl4pPr>
              <a:defRPr sz="1800">
                <a:latin typeface="Akkurat"/>
              </a:defRPr>
            </a:lvl4pPr>
            <a:lvl5pPr>
              <a:defRPr sz="1800">
                <a:latin typeface="Akkurat"/>
              </a:defRPr>
            </a:lvl5pPr>
            <a:lvl6pPr>
              <a:defRPr sz="1800"/>
            </a:lvl6pPr>
            <a:lvl7pPr>
              <a:defRPr sz="1800"/>
            </a:lvl7pPr>
            <a:lvl8pPr>
              <a:defRPr sz="1800"/>
            </a:lvl8pPr>
            <a:lvl9pPr>
              <a:defRPr sz="1800"/>
            </a:lvl9pPr>
          </a:lstStyle>
          <a:p>
            <a:pPr lvl="0">
              <a:defRPr/>
            </a:pPr>
            <a:r>
              <a:rPr lang="de-DE"/>
              <a:t>Textmasterformat bearbeiten</a:t>
            </a:r>
            <a:endParaRPr/>
          </a:p>
        </p:txBody>
      </p:sp>
      <p:sp>
        <p:nvSpPr>
          <p:cNvPr id="7" name="Bildplatzhalter 2"/>
          <p:cNvSpPr>
            <a:spLocks noGrp="1"/>
          </p:cNvSpPr>
          <p:nvPr>
            <p:ph type="pic" idx="1"/>
          </p:nvPr>
        </p:nvSpPr>
        <p:spPr bwMode="auto">
          <a:xfrm>
            <a:off x="4788027" y="1493476"/>
            <a:ext cx="4104453" cy="3225931"/>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sz="2400"/>
              <a:t>Bild</a:t>
            </a:r>
            <a:endParaRPr lang="de-DE"/>
          </a:p>
        </p:txBody>
      </p:sp>
      <p:sp>
        <p:nvSpPr>
          <p:cNvPr id="6" name="Foliennummernplatzhalter 5"/>
          <p:cNvSpPr>
            <a:spLocks noGrp="1"/>
          </p:cNvSpPr>
          <p:nvPr>
            <p:ph type="sldNum" sz="quarter" idx="4"/>
          </p:nvPr>
        </p:nvSpPr>
        <p:spPr bwMode="auto">
          <a:xfrm>
            <a:off x="8198352" y="4894008"/>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Überschrift + 2 Bilder">
    <p:spTree>
      <p:nvGrpSpPr>
        <p:cNvPr id="1" name=""/>
        <p:cNvGrpSpPr/>
        <p:nvPr/>
      </p:nvGrpSpPr>
      <p:grpSpPr bwMode="auto">
        <a:xfrm>
          <a:off x="0" y="0"/>
          <a:ext cx="0" cy="0"/>
          <a:chOff x="0" y="0"/>
          <a:chExt cx="0" cy="0"/>
        </a:xfrm>
      </p:grpSpPr>
      <p:sp>
        <p:nvSpPr>
          <p:cNvPr id="7"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10" name="Bildplatzhalter 2"/>
          <p:cNvSpPr>
            <a:spLocks noGrp="1"/>
          </p:cNvSpPr>
          <p:nvPr>
            <p:ph type="pic" idx="10"/>
          </p:nvPr>
        </p:nvSpPr>
        <p:spPr bwMode="auto">
          <a:xfrm>
            <a:off x="251520" y="1491630"/>
            <a:ext cx="4104453" cy="3225931"/>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a:t>
            </a:r>
            <a:endParaRPr/>
          </a:p>
        </p:txBody>
      </p:sp>
      <p:sp>
        <p:nvSpPr>
          <p:cNvPr id="9" name="Bildplatzhalter 2"/>
          <p:cNvSpPr>
            <a:spLocks noGrp="1"/>
          </p:cNvSpPr>
          <p:nvPr>
            <p:ph type="pic" idx="1"/>
          </p:nvPr>
        </p:nvSpPr>
        <p:spPr bwMode="auto">
          <a:xfrm>
            <a:off x="4788027" y="1493476"/>
            <a:ext cx="4104453" cy="3225931"/>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sz="2400">
                <a:latin typeface="Arial"/>
                <a:cs typeface="Arial"/>
              </a:rPr>
              <a:t>Bild</a:t>
            </a:r>
            <a:endParaRPr lang="de-DE"/>
          </a:p>
        </p:txBody>
      </p:sp>
      <p:sp>
        <p:nvSpPr>
          <p:cNvPr id="6" name="Foliennummernplatzhalter 5"/>
          <p:cNvSpPr>
            <a:spLocks noGrp="1"/>
          </p:cNvSpPr>
          <p:nvPr>
            <p:ph type="sldNum" sz="quarter" idx="4"/>
          </p:nvPr>
        </p:nvSpPr>
        <p:spPr bwMode="auto">
          <a:xfrm>
            <a:off x="8198352" y="4894008"/>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Bild groß">
    <p:spTree>
      <p:nvGrpSpPr>
        <p:cNvPr id="1" name=""/>
        <p:cNvGrpSpPr/>
        <p:nvPr/>
      </p:nvGrpSpPr>
      <p:grpSpPr bwMode="auto">
        <a:xfrm>
          <a:off x="0" y="0"/>
          <a:ext cx="0" cy="0"/>
          <a:chOff x="0" y="0"/>
          <a:chExt cx="0" cy="0"/>
        </a:xfrm>
      </p:grpSpPr>
      <p:sp>
        <p:nvSpPr>
          <p:cNvPr id="5"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3" name="Bildplatzhalter 2"/>
          <p:cNvSpPr>
            <a:spLocks noGrp="1"/>
          </p:cNvSpPr>
          <p:nvPr>
            <p:ph type="pic" idx="1"/>
          </p:nvPr>
        </p:nvSpPr>
        <p:spPr bwMode="auto">
          <a:xfrm>
            <a:off x="251520" y="1491630"/>
            <a:ext cx="8640960" cy="3240360"/>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a:t>
            </a:r>
            <a:endParaRPr/>
          </a:p>
        </p:txBody>
      </p:sp>
      <p:sp>
        <p:nvSpPr>
          <p:cNvPr id="6" name="Foliennummernplatzhalter 5"/>
          <p:cNvSpPr>
            <a:spLocks noGrp="1"/>
          </p:cNvSpPr>
          <p:nvPr>
            <p:ph type="sldNum" sz="quarter" idx="4"/>
          </p:nvPr>
        </p:nvSpPr>
        <p:spPr bwMode="auto">
          <a:xfrm>
            <a:off x="8244408" y="4876006"/>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chluss">
    <p:spTree>
      <p:nvGrpSpPr>
        <p:cNvPr id="1" name=""/>
        <p:cNvGrpSpPr/>
        <p:nvPr/>
      </p:nvGrpSpPr>
      <p:grpSpPr bwMode="auto">
        <a:xfrm>
          <a:off x="0" y="0"/>
          <a:ext cx="0" cy="0"/>
          <a:chOff x="0" y="0"/>
          <a:chExt cx="0" cy="0"/>
        </a:xfrm>
      </p:grpSpPr>
      <p:pic>
        <p:nvPicPr>
          <p:cNvPr id="1026" name="Picture 2" descr="Außenbereich der Mensa, im Hintergrund der Mathe-Tower, auf dem sich das grüne TU-Logo dreht." title="Campus der TU Dortmund"/>
          <p:cNvPicPr>
            <a:picLocks noChangeAspect="1" noChangeArrowheads="1"/>
          </p:cNvPicPr>
          <p:nvPr userDrawn="1"/>
        </p:nvPicPr>
        <p:blipFill>
          <a:blip r:embed="rId2"/>
          <a:srcRect t="30790" b="7296"/>
          <a:stretch/>
        </p:blipFill>
        <p:spPr bwMode="auto">
          <a:xfrm>
            <a:off x="972344" y="951655"/>
            <a:ext cx="7199312" cy="3343702"/>
          </a:xfrm>
          <a:prstGeom prst="rect">
            <a:avLst/>
          </a:prstGeom>
          <a:noFill/>
        </p:spPr>
      </p:pic>
      <p:pic>
        <p:nvPicPr>
          <p:cNvPr id="5" name="Picture 11"/>
          <p:cNvPicPr>
            <a:picLocks noChangeAspect="1" noChangeArrowheads="1"/>
          </p:cNvPicPr>
          <p:nvPr userDrawn="1"/>
        </p:nvPicPr>
        <p:blipFill>
          <a:blip r:embed="rId3"/>
          <a:srcRect r="90380"/>
          <a:stretch/>
        </p:blipFill>
        <p:spPr bwMode="auto">
          <a:xfrm>
            <a:off x="1423511" y="4272166"/>
            <a:ext cx="591654" cy="415112"/>
          </a:xfrm>
          <a:prstGeom prst="rect">
            <a:avLst/>
          </a:prstGeom>
          <a:noFill/>
          <a:ln>
            <a:noFill/>
          </a:ln>
          <a:effectLst/>
        </p:spPr>
      </p:pic>
      <p:pic>
        <p:nvPicPr>
          <p:cNvPr id="6" name="Picture 11"/>
          <p:cNvPicPr>
            <a:picLocks noChangeAspect="1" noChangeArrowheads="1"/>
          </p:cNvPicPr>
          <p:nvPr userDrawn="1"/>
        </p:nvPicPr>
        <p:blipFill>
          <a:blip r:embed="rId3"/>
          <a:srcRect r="90380"/>
          <a:stretch/>
        </p:blipFill>
        <p:spPr bwMode="auto">
          <a:xfrm rot="10800000">
            <a:off x="7143817" y="4316877"/>
            <a:ext cx="591654" cy="415112"/>
          </a:xfrm>
          <a:prstGeom prst="rect">
            <a:avLst/>
          </a:prstGeom>
          <a:noFill/>
          <a:ln>
            <a:noFill/>
          </a:ln>
          <a:effectLst/>
        </p:spPr>
      </p:pic>
      <p:sp>
        <p:nvSpPr>
          <p:cNvPr id="4" name="Textfeld 3"/>
          <p:cNvSpPr txBox="1"/>
          <p:nvPr userDrawn="1"/>
        </p:nvSpPr>
        <p:spPr bwMode="auto">
          <a:xfrm>
            <a:off x="0" y="4299942"/>
            <a:ext cx="9144000" cy="369332"/>
          </a:xfrm>
          <a:prstGeom prst="rect">
            <a:avLst/>
          </a:prstGeom>
          <a:noFill/>
        </p:spPr>
        <p:txBody>
          <a:bodyPr wrap="square" rtlCol="0">
            <a:spAutoFit/>
          </a:bodyPr>
          <a:lstStyle/>
          <a:p>
            <a:pPr algn="ctr">
              <a:defRPr/>
            </a:pPr>
            <a:r>
              <a:rPr lang="de-DE">
                <a:solidFill>
                  <a:srgbClr val="565656"/>
                </a:solidFill>
                <a:latin typeface="Arial"/>
                <a:cs typeface="Arial"/>
              </a:rPr>
              <a:t>www.tu-dortmund.de </a:t>
            </a:r>
            <a:endParaRPr/>
          </a:p>
        </p:txBody>
      </p:sp>
      <p:sp>
        <p:nvSpPr>
          <p:cNvPr id="2" name="Rechteck 1"/>
          <p:cNvSpPr/>
          <p:nvPr userDrawn="1"/>
        </p:nvSpPr>
        <p:spPr bwMode="auto">
          <a:xfrm>
            <a:off x="7735471" y="123477"/>
            <a:ext cx="1229017"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10"/>
          <a:stretch/>
        </p:blipFill>
        <p:spPr bwMode="auto">
          <a:xfrm>
            <a:off x="65014" y="17826"/>
            <a:ext cx="2850802" cy="784016"/>
          </a:xfrm>
          <a:prstGeom prst="rect">
            <a:avLst/>
          </a:prstGeom>
        </p:spPr>
      </p:pic>
      <p:cxnSp>
        <p:nvCxnSpPr>
          <p:cNvPr id="9" name="Gerade Verbindung 8"/>
          <p:cNvCxnSpPr>
            <a:cxnSpLocks/>
          </p:cNvCxnSpPr>
          <p:nvPr userDrawn="1"/>
        </p:nvCxnSpPr>
        <p:spPr bwMode="auto">
          <a:xfrm>
            <a:off x="-2390" y="810102"/>
            <a:ext cx="9194688" cy="1"/>
          </a:xfrm>
          <a:prstGeom prst="line">
            <a:avLst/>
          </a:prstGeom>
        </p:spPr>
        <p:style>
          <a:lnRef idx="1">
            <a:schemeClr val="accent3"/>
          </a:lnRef>
          <a:fillRef idx="0">
            <a:schemeClr val="accent3"/>
          </a:fillRef>
          <a:effectRef idx="0">
            <a:schemeClr val="accent3"/>
          </a:effectRef>
          <a:fontRef idx="minor">
            <a:schemeClr val="tx1"/>
          </a:fontRef>
        </p:style>
      </p:cxnSp>
      <p:sp>
        <p:nvSpPr>
          <p:cNvPr id="5" name="Rectangle 13"/>
          <p:cNvSpPr>
            <a:spLocks noChangeArrowheads="1"/>
          </p:cNvSpPr>
          <p:nvPr userDrawn="1"/>
        </p:nvSpPr>
        <p:spPr bwMode="auto">
          <a:xfrm>
            <a:off x="4923279" y="184410"/>
            <a:ext cx="3960813" cy="461665"/>
          </a:xfrm>
          <a:prstGeom prst="rect">
            <a:avLst/>
          </a:prstGeom>
          <a:noFill/>
          <a:ln>
            <a:noFill/>
          </a:ln>
        </p:spPr>
        <p:txBody>
          <a:bodyPr wrap="square" lIns="0" tIns="0" rIns="0" bIns="0" anchor="b">
            <a:spAutoFit/>
          </a:bodyPr>
          <a:lstStyle>
            <a:lvl1pPr>
              <a:defRPr>
                <a:solidFill>
                  <a:schemeClr val="tx1"/>
                </a:solidFill>
                <a:latin typeface="Arial"/>
              </a:defRPr>
            </a:lvl1pPr>
            <a:lvl2pPr marL="742950" indent="-285750">
              <a:defRPr>
                <a:solidFill>
                  <a:schemeClr val="tx1"/>
                </a:solidFill>
                <a:latin typeface="Arial"/>
              </a:defRPr>
            </a:lvl2pPr>
            <a:lvl3pPr marL="1143000" indent="-228600">
              <a:defRPr>
                <a:solidFill>
                  <a:schemeClr val="tx1"/>
                </a:solidFill>
                <a:latin typeface="Arial"/>
              </a:defRPr>
            </a:lvl3pPr>
            <a:lvl4pPr marL="1600200" indent="-228600">
              <a:defRPr>
                <a:solidFill>
                  <a:schemeClr val="tx1"/>
                </a:solidFill>
                <a:latin typeface="Arial"/>
              </a:defRPr>
            </a:lvl4pPr>
            <a:lvl5pPr marL="2057400" indent="-228600">
              <a:defRPr>
                <a:solidFill>
                  <a:schemeClr val="tx1"/>
                </a:solidFill>
                <a:latin typeface="Arial"/>
              </a:defRPr>
            </a:lvl5pPr>
            <a:lvl6pPr marL="2514600" indent="-228600">
              <a:spcBef>
                <a:spcPts val="0"/>
              </a:spcBef>
              <a:spcAft>
                <a:spcPts val="0"/>
              </a:spcAft>
              <a:defRPr>
                <a:solidFill>
                  <a:schemeClr val="tx1"/>
                </a:solidFill>
                <a:latin typeface="Arial"/>
              </a:defRPr>
            </a:lvl6pPr>
            <a:lvl7pPr marL="2971800" indent="-228600">
              <a:spcBef>
                <a:spcPts val="0"/>
              </a:spcBef>
              <a:spcAft>
                <a:spcPts val="0"/>
              </a:spcAft>
              <a:defRPr>
                <a:solidFill>
                  <a:schemeClr val="tx1"/>
                </a:solidFill>
                <a:latin typeface="Arial"/>
              </a:defRPr>
            </a:lvl7pPr>
            <a:lvl8pPr marL="3429000" indent="-228600">
              <a:spcBef>
                <a:spcPts val="0"/>
              </a:spcBef>
              <a:spcAft>
                <a:spcPts val="0"/>
              </a:spcAft>
              <a:defRPr>
                <a:solidFill>
                  <a:schemeClr val="tx1"/>
                </a:solidFill>
                <a:latin typeface="Arial"/>
              </a:defRPr>
            </a:lvl8pPr>
            <a:lvl9pPr marL="3886200" indent="-228600">
              <a:spcBef>
                <a:spcPts val="0"/>
              </a:spcBef>
              <a:spcAft>
                <a:spcPts val="0"/>
              </a:spcAft>
              <a:defRPr>
                <a:solidFill>
                  <a:schemeClr val="tx1"/>
                </a:solidFill>
                <a:latin typeface="Arial"/>
              </a:defRPr>
            </a:lvl9pPr>
          </a:lstStyle>
          <a:p>
            <a:pPr algn="r">
              <a:defRPr/>
            </a:pPr>
            <a:r>
              <a:rPr lang="nl-NL" sz="1500">
                <a:solidFill>
                  <a:srgbClr val="565656"/>
                </a:solidFill>
                <a:latin typeface="Arial"/>
                <a:ea typeface="Arial Unicode MS"/>
                <a:cs typeface="Arial"/>
              </a:rPr>
              <a:t>Einrichtung/ </a:t>
            </a:r>
            <a:endParaRPr/>
          </a:p>
          <a:p>
            <a:pPr algn="r">
              <a:defRPr/>
            </a:pPr>
            <a:r>
              <a:rPr lang="nl-NL" sz="1500">
                <a:solidFill>
                  <a:srgbClr val="565656"/>
                </a:solidFill>
                <a:latin typeface="Arial"/>
                <a:ea typeface="Arial Unicode MS"/>
                <a:cs typeface="Arial"/>
              </a:rPr>
              <a:t>Fakultät</a:t>
            </a:r>
            <a:endParaRPr/>
          </a:p>
        </p:txBody>
      </p:sp>
      <p:sp>
        <p:nvSpPr>
          <p:cNvPr id="2" name="Textfeld 1">
            <a:extLst>
              <a:ext uri="{FF2B5EF4-FFF2-40B4-BE49-F238E27FC236}">
                <a16:creationId xmlns:a16="http://schemas.microsoft.com/office/drawing/2014/main" id="{AB6003AE-7C86-BCE6-D59F-DB9700FECD79}"/>
              </a:ext>
            </a:extLst>
          </p:cNvPr>
          <p:cNvSpPr txBox="1"/>
          <p:nvPr userDrawn="1"/>
        </p:nvSpPr>
        <p:spPr>
          <a:xfrm>
            <a:off x="-2390" y="4817897"/>
            <a:ext cx="1368152" cy="307777"/>
          </a:xfrm>
          <a:prstGeom prst="rect">
            <a:avLst/>
          </a:prstGeom>
          <a:noFill/>
        </p:spPr>
        <p:txBody>
          <a:bodyPr wrap="square" rtlCol="0">
            <a:spAutoFit/>
          </a:bodyPr>
          <a:lstStyle/>
          <a:p>
            <a:r>
              <a:rPr lang="de-DE" sz="1400" b="1" dirty="0">
                <a:solidFill>
                  <a:schemeClr val="tx1">
                    <a:lumMod val="50000"/>
                    <a:lumOff val="50000"/>
                  </a:schemeClr>
                </a:solidFill>
              </a:rPr>
              <a:t>CC BY-SA 4.0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display8image19" TargetMode="Externa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MfkKF28get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P0TUkj-8sY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sewingcraft.brother.eu/de-de/produkte/maschinen/semiprofessionelle-pr-vr-maschinen/semiprofessionelle-pr-vr-maschinen/pr680w"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madeira.com/de/stickereibedarf/stickzubehoer/sticknadel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520" y="1275606"/>
            <a:ext cx="8640960" cy="1800200"/>
          </a:xfrm>
        </p:spPr>
        <p:txBody>
          <a:bodyPr/>
          <a:lstStyle/>
          <a:p>
            <a:pPr>
              <a:defRPr/>
            </a:pPr>
            <a:r>
              <a:rPr lang="de-DE" sz="5400"/>
              <a:t>Stickmaschine</a:t>
            </a:r>
            <a:br>
              <a:rPr lang="de-DE" sz="5400"/>
            </a:br>
            <a:r>
              <a:rPr lang="de-DE" sz="5400"/>
              <a:t>-Easy Start-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Stickmaschine PR680W</a:t>
            </a:r>
            <a:endParaRPr lang="de-DE"/>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10</a:t>
            </a:fld>
            <a:endParaRPr lang="de-DE"/>
          </a:p>
        </p:txBody>
      </p:sp>
      <p:sp>
        <p:nvSpPr>
          <p:cNvPr id="1565873097" name="Textfeld 1565873096"/>
          <p:cNvSpPr txBox="1"/>
          <p:nvPr/>
        </p:nvSpPr>
        <p:spPr bwMode="auto">
          <a:xfrm>
            <a:off x="5440325" y="1932608"/>
            <a:ext cx="3326847"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535196963" name="Textfeld 535196962"/>
          <p:cNvSpPr txBox="1"/>
          <p:nvPr/>
        </p:nvSpPr>
        <p:spPr bwMode="auto">
          <a:xfrm>
            <a:off x="1616521" y="2070651"/>
            <a:ext cx="303695"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389097069" name="Textfeld 1389097068"/>
          <p:cNvSpPr txBox="1"/>
          <p:nvPr/>
        </p:nvSpPr>
        <p:spPr bwMode="auto">
          <a:xfrm>
            <a:off x="1671738" y="2236304"/>
            <a:ext cx="229152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009299183" name="Textfeld 1009299182"/>
          <p:cNvSpPr txBox="1"/>
          <p:nvPr/>
        </p:nvSpPr>
        <p:spPr bwMode="auto">
          <a:xfrm>
            <a:off x="4850120" y="1697934"/>
            <a:ext cx="4099890"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734705641" name="Textfeld 734705640"/>
          <p:cNvSpPr txBox="1"/>
          <p:nvPr/>
        </p:nvSpPr>
        <p:spPr bwMode="auto">
          <a:xfrm>
            <a:off x="4142715" y="1798814"/>
            <a:ext cx="4809056" cy="3028714"/>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342900" indent="-342900">
              <a:buFont typeface="Arial"/>
              <a:buChar char="•"/>
              <a:defRPr/>
            </a:pPr>
            <a:r>
              <a:rPr sz="2000">
                <a:solidFill>
                  <a:schemeClr val="tx1"/>
                </a:solidFill>
                <a:latin typeface="Arial"/>
                <a:cs typeface="Arial"/>
              </a:rPr>
              <a:t>6 individuell anpassbare Nadeln</a:t>
            </a:r>
            <a:endParaRPr lang="de-DE" sz="2000">
              <a:solidFill>
                <a:schemeClr val="tx1"/>
              </a:solidFill>
              <a:latin typeface="Arial"/>
              <a:cs typeface="Arial"/>
            </a:endParaRPr>
          </a:p>
          <a:p>
            <a:pPr marL="342900" indent="-342900">
              <a:buFont typeface="Arial"/>
              <a:buChar char="•"/>
              <a:defRPr/>
            </a:pPr>
            <a:endParaRPr sz="2000">
              <a:solidFill>
                <a:schemeClr val="tx1"/>
              </a:solidFill>
              <a:latin typeface="Arial"/>
              <a:cs typeface="Arial"/>
            </a:endParaRPr>
          </a:p>
          <a:p>
            <a:pPr marL="342900" indent="-342900">
              <a:buFont typeface="Arial"/>
              <a:buChar char="•"/>
              <a:defRPr/>
            </a:pPr>
            <a:r>
              <a:rPr sz="2000">
                <a:solidFill>
                  <a:schemeClr val="tx1"/>
                </a:solidFill>
                <a:latin typeface="Arial"/>
                <a:cs typeface="Arial"/>
              </a:rPr>
              <a:t>bis zu 1.000 Stichen pro Minuten</a:t>
            </a:r>
            <a:endParaRPr lang="de-DE" sz="2000">
              <a:solidFill>
                <a:schemeClr val="tx1"/>
              </a:solidFill>
              <a:latin typeface="Arial"/>
              <a:cs typeface="Arial"/>
            </a:endParaRPr>
          </a:p>
          <a:p>
            <a:pPr>
              <a:defRPr/>
            </a:pPr>
            <a:endParaRPr sz="2000">
              <a:solidFill>
                <a:schemeClr val="tx1"/>
              </a:solidFill>
              <a:latin typeface="Arial"/>
              <a:cs typeface="Arial"/>
            </a:endParaRPr>
          </a:p>
          <a:p>
            <a:pPr marL="342900" indent="-342900">
              <a:buFont typeface="Arial"/>
              <a:buChar char="•"/>
              <a:defRPr/>
            </a:pPr>
            <a:r>
              <a:rPr sz="2000">
                <a:solidFill>
                  <a:schemeClr val="tx1"/>
                </a:solidFill>
                <a:latin typeface="Arial"/>
                <a:cs typeface="Arial"/>
              </a:rPr>
              <a:t>763 integrierte Stickmuster, 50 integrierte Schriftarten</a:t>
            </a:r>
            <a:endParaRPr lang="de-DE" sz="2000">
              <a:solidFill>
                <a:schemeClr val="tx1"/>
              </a:solidFill>
              <a:latin typeface="Arial"/>
              <a:cs typeface="Arial"/>
            </a:endParaRPr>
          </a:p>
          <a:p>
            <a:pPr marL="342900" indent="-342900">
              <a:buFont typeface="Arial"/>
              <a:buChar char="•"/>
              <a:defRPr/>
            </a:pPr>
            <a:endParaRPr sz="2000">
              <a:solidFill>
                <a:schemeClr val="tx1"/>
              </a:solidFill>
              <a:latin typeface="Arial"/>
              <a:cs typeface="Arial"/>
            </a:endParaRPr>
          </a:p>
          <a:p>
            <a:pPr marL="342900" indent="-342900">
              <a:buFont typeface="Arial"/>
              <a:buChar char="•"/>
              <a:defRPr/>
            </a:pPr>
            <a:r>
              <a:rPr sz="2000">
                <a:solidFill>
                  <a:schemeClr val="tx1"/>
                </a:solidFill>
                <a:latin typeface="Arial"/>
                <a:cs typeface="Arial"/>
              </a:rPr>
              <a:t>automatischer Farbwechsel, Nadeleinfädler, Fadenabschneider</a:t>
            </a:r>
            <a:endParaRPr/>
          </a:p>
          <a:p>
            <a:pPr marL="283879" indent="-283879">
              <a:buFont typeface="Arial"/>
              <a:buChar char="–"/>
              <a:defRPr/>
            </a:pPr>
            <a:endParaRPr>
              <a:solidFill>
                <a:schemeClr val="tx1"/>
              </a:solidFill>
            </a:endParaRPr>
          </a:p>
        </p:txBody>
      </p:sp>
      <p:pic>
        <p:nvPicPr>
          <p:cNvPr id="3074" name="Picture 2"/>
          <p:cNvPicPr>
            <a:picLocks noChangeAspect="1" noChangeArrowheads="1"/>
          </p:cNvPicPr>
          <p:nvPr/>
        </p:nvPicPr>
        <p:blipFill>
          <a:blip r:embed="rId3"/>
          <a:stretch/>
        </p:blipFill>
        <p:spPr bwMode="auto">
          <a:xfrm>
            <a:off x="517030" y="1648601"/>
            <a:ext cx="3160839" cy="3160839"/>
          </a:xfrm>
          <a:prstGeom prst="rect">
            <a:avLst/>
          </a:prstGeom>
          <a:noFill/>
          <a:ln>
            <a:noFill/>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Verschiedene Stickmaschinen im Überblick (2)</a:t>
            </a:r>
            <a:endParaRPr/>
          </a:p>
        </p:txBody>
      </p:sp>
      <p:sp>
        <p:nvSpPr>
          <p:cNvPr id="3" name="Inhaltsplatzhalter 2"/>
          <p:cNvSpPr>
            <a:spLocks noGrp="1"/>
          </p:cNvSpPr>
          <p:nvPr>
            <p:ph sz="half" idx="12"/>
          </p:nvPr>
        </p:nvSpPr>
        <p:spPr bwMode="auto">
          <a:xfrm>
            <a:off x="251520" y="1635646"/>
            <a:ext cx="4104456" cy="3232454"/>
          </a:xfrm>
        </p:spPr>
        <p:txBody>
          <a:bodyPr/>
          <a:lstStyle/>
          <a:p>
            <a:pPr marL="0" indent="0">
              <a:buNone/>
              <a:defRPr/>
            </a:pPr>
            <a:r>
              <a:rPr lang="de-DE" sz="2000" u="sng">
                <a:solidFill>
                  <a:schemeClr val="tx1"/>
                </a:solidFill>
              </a:rPr>
              <a:t>Freiarm-Stickmaschinen</a:t>
            </a:r>
            <a:endParaRPr lang="de-DE" sz="2000">
              <a:solidFill>
                <a:schemeClr val="tx1"/>
              </a:solidFill>
            </a:endParaRPr>
          </a:p>
          <a:p>
            <a:pPr marL="0" indent="0">
              <a:buNone/>
              <a:defRPr/>
            </a:pPr>
            <a:endParaRPr/>
          </a:p>
          <a:p>
            <a:pPr marL="0" indent="0">
              <a:buNone/>
              <a:defRPr/>
            </a:pPr>
            <a:endParaRPr/>
          </a:p>
          <a:p>
            <a:pPr>
              <a:defRPr/>
            </a:pPr>
            <a:r>
              <a:rPr lang="de-DE" sz="2000">
                <a:solidFill>
                  <a:schemeClr val="tx1"/>
                </a:solidFill>
              </a:rPr>
              <a:t>Gleichzeitig Nähmaschine</a:t>
            </a:r>
            <a:endParaRPr sz="2000"/>
          </a:p>
          <a:p>
            <a:pPr>
              <a:defRPr/>
            </a:pPr>
            <a:r>
              <a:rPr lang="de-DE" sz="2000">
                <a:solidFill>
                  <a:schemeClr val="tx1"/>
                </a:solidFill>
              </a:rPr>
              <a:t>Nur eine Farbe gleichzeitig möglich</a:t>
            </a:r>
            <a:endParaRPr sz="2000"/>
          </a:p>
          <a:p>
            <a:pPr>
              <a:defRPr/>
            </a:pPr>
            <a:r>
              <a:rPr lang="de-DE" sz="2000">
                <a:solidFill>
                  <a:schemeClr val="tx1"/>
                </a:solidFill>
              </a:rPr>
              <a:t>Erschwinglicher in der Anschaffung</a:t>
            </a:r>
            <a:endParaRPr lang="de-DE">
              <a:solidFill>
                <a:schemeClr val="tx1"/>
              </a:solidFill>
            </a:endParaRPr>
          </a:p>
        </p:txBody>
      </p:sp>
      <p:sp>
        <p:nvSpPr>
          <p:cNvPr id="4" name="Inhaltsplatzhalter 3"/>
          <p:cNvSpPr>
            <a:spLocks noGrp="1"/>
          </p:cNvSpPr>
          <p:nvPr>
            <p:ph sz="half" idx="11"/>
          </p:nvPr>
        </p:nvSpPr>
        <p:spPr bwMode="auto">
          <a:xfrm>
            <a:off x="4716016" y="1635646"/>
            <a:ext cx="4104456" cy="3232454"/>
          </a:xfrm>
        </p:spPr>
        <p:txBody>
          <a:bodyPr/>
          <a:lstStyle/>
          <a:p>
            <a:pPr marL="0" indent="0">
              <a:buNone/>
              <a:defRPr/>
            </a:pPr>
            <a:r>
              <a:rPr lang="de-DE" sz="2000" u="sng">
                <a:solidFill>
                  <a:schemeClr val="tx1"/>
                </a:solidFill>
              </a:rPr>
              <a:t>Computergesteuerte Stickmaschinen</a:t>
            </a:r>
            <a:endParaRPr lang="de-DE" sz="2000">
              <a:solidFill>
                <a:schemeClr val="tx1"/>
              </a:solidFill>
            </a:endParaRPr>
          </a:p>
          <a:p>
            <a:pPr marL="0" indent="0">
              <a:buNone/>
              <a:defRPr/>
            </a:pPr>
            <a:endParaRPr lang="de-DE">
              <a:solidFill>
                <a:schemeClr val="tx1"/>
              </a:solidFill>
            </a:endParaRPr>
          </a:p>
          <a:p>
            <a:pPr>
              <a:defRPr/>
            </a:pPr>
            <a:r>
              <a:rPr lang="de-DE" sz="2000">
                <a:solidFill>
                  <a:schemeClr val="tx1"/>
                </a:solidFill>
              </a:rPr>
              <a:t>Vollautomatisch</a:t>
            </a:r>
            <a:endParaRPr sz="2000"/>
          </a:p>
          <a:p>
            <a:pPr>
              <a:defRPr/>
            </a:pPr>
            <a:r>
              <a:rPr lang="de-DE" sz="2000">
                <a:solidFill>
                  <a:schemeClr val="tx1"/>
                </a:solidFill>
              </a:rPr>
              <a:t>Mehrere Farben möglich</a:t>
            </a:r>
            <a:endParaRPr sz="2000"/>
          </a:p>
          <a:p>
            <a:pPr>
              <a:defRPr/>
            </a:pPr>
            <a:r>
              <a:rPr lang="de-DE" sz="2000">
                <a:solidFill>
                  <a:schemeClr val="tx1"/>
                </a:solidFill>
              </a:rPr>
              <a:t>Schneller und akkurater</a:t>
            </a:r>
            <a:endParaRPr sz="2000"/>
          </a:p>
          <a:p>
            <a:pPr>
              <a:defRPr/>
            </a:pPr>
            <a:r>
              <a:rPr lang="de-DE" sz="2000">
                <a:solidFill>
                  <a:schemeClr val="tx1"/>
                </a:solidFill>
              </a:rPr>
              <a:t>Sehr teuer in der Anschaffung</a:t>
            </a:r>
            <a:endParaRPr/>
          </a:p>
          <a:p>
            <a:pPr marL="0" indent="0">
              <a:buNone/>
              <a:defRPr/>
            </a:pPr>
            <a:r>
              <a:rPr lang="de-DE"/>
              <a:t> </a:t>
            </a:r>
            <a:endParaRPr/>
          </a:p>
        </p:txBody>
      </p:sp>
      <p:sp>
        <p:nvSpPr>
          <p:cNvPr id="5" name="Foliennummernplatzhalter 4"/>
          <p:cNvSpPr>
            <a:spLocks noGrp="1"/>
          </p:cNvSpPr>
          <p:nvPr>
            <p:ph type="sldNum" sz="quarter" idx="4"/>
          </p:nvPr>
        </p:nvSpPr>
        <p:spPr bwMode="auto"/>
        <p:txBody>
          <a:bodyPr/>
          <a:lstStyle/>
          <a:p>
            <a:pPr>
              <a:defRPr/>
            </a:pPr>
            <a:fld id="{63CECEBB-547B-4598-95D8-3FB4D608B5D5}" type="slidenum">
              <a:rPr lang="de-DE"/>
              <a:t>11</a:t>
            </a:fld>
            <a:endParaRPr lang="de-D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58733628"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Gewerblicher Nutzen von Stickmaschinen</a:t>
            </a:r>
            <a:endParaRPr/>
          </a:p>
        </p:txBody>
      </p:sp>
      <p:sp>
        <p:nvSpPr>
          <p:cNvPr id="762463078" name="Textplatzhalter 3"/>
          <p:cNvSpPr>
            <a:spLocks noGrp="1"/>
          </p:cNvSpPr>
          <p:nvPr>
            <p:ph type="body" sz="quarter" idx="10"/>
          </p:nvPr>
        </p:nvSpPr>
        <p:spPr bwMode="auto">
          <a:xfrm>
            <a:off x="2094931" y="4731714"/>
            <a:ext cx="4954133" cy="369541"/>
          </a:xfrm>
          <a:prstGeom prst="rect">
            <a:avLst/>
          </a:prstGeom>
        </p:spPr>
        <p:txBody>
          <a:bodyPr/>
          <a:lstStyle>
            <a:lvl1pPr>
              <a:buClrTx/>
              <a:defRPr sz="2400">
                <a:solidFill>
                  <a:srgbClr val="565656"/>
                </a:solidFill>
                <a:latin typeface="Arial"/>
                <a:cs typeface="Arial"/>
              </a:defRPr>
            </a:lvl1pPr>
          </a:lstStyle>
          <a:p>
            <a:pPr marL="0" indent="0">
              <a:buClrTx/>
              <a:buFont typeface="Arial"/>
              <a:buNone/>
              <a:defRPr/>
            </a:pPr>
            <a:r>
              <a:rPr lang="de-DE" sz="1400" b="0" i="0" u="none" strike="noStrike" cap="none" spc="0">
                <a:solidFill>
                  <a:schemeClr val="tx1"/>
                </a:solidFill>
                <a:latin typeface="Arial"/>
                <a:cs typeface="Arial"/>
              </a:rPr>
              <a:t>https://www.maschinensucher.de/tajima-tfsn+915/i-7086339</a:t>
            </a:r>
            <a:endParaRPr sz="1400">
              <a:solidFill>
                <a:schemeClr val="tx1"/>
              </a:solidFill>
            </a:endParaRPr>
          </a:p>
        </p:txBody>
      </p:sp>
      <p:sp>
        <p:nvSpPr>
          <p:cNvPr id="932768991"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746B48B9-1979-0940-5E7B-9CC02CED0FF8}" type="slidenum">
              <a:rPr lang="de-DE"/>
              <a:t>12</a:t>
            </a:fld>
            <a:endParaRPr lang="de-DE"/>
          </a:p>
        </p:txBody>
      </p:sp>
      <p:pic>
        <p:nvPicPr>
          <p:cNvPr id="255936993" name="Grafik 255936992"/>
          <p:cNvPicPr>
            <a:picLocks noChangeAspect="1"/>
          </p:cNvPicPr>
          <p:nvPr/>
        </p:nvPicPr>
        <p:blipFill>
          <a:blip r:embed="rId3"/>
          <a:stretch/>
        </p:blipFill>
        <p:spPr bwMode="auto">
          <a:xfrm>
            <a:off x="2154891" y="1503798"/>
            <a:ext cx="4523036" cy="31588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Ober-und Untergarn und deren Funktion</a:t>
            </a:r>
            <a:endParaRPr/>
          </a:p>
        </p:txBody>
      </p:sp>
      <p:sp>
        <p:nvSpPr>
          <p:cNvPr id="3" name="Textplatzhalter 2"/>
          <p:cNvSpPr>
            <a:spLocks noGrp="1"/>
          </p:cNvSpPr>
          <p:nvPr>
            <p:ph type="body" sz="quarter" idx="10"/>
          </p:nvPr>
        </p:nvSpPr>
        <p:spPr bwMode="auto">
          <a:xfrm>
            <a:off x="251520" y="1635646"/>
            <a:ext cx="8642350" cy="2880320"/>
          </a:xfrm>
        </p:spPr>
        <p:txBody>
          <a:bodyPr/>
          <a:lstStyle/>
          <a:p>
            <a:pPr>
              <a:defRPr/>
            </a:pPr>
            <a:endParaRPr lang="de-DE" sz="2000">
              <a:solidFill>
                <a:schemeClr val="tx1"/>
              </a:solidFill>
            </a:endParaRPr>
          </a:p>
          <a:p>
            <a:pPr>
              <a:defRPr/>
            </a:pPr>
            <a:r>
              <a:rPr lang="de-DE" sz="2000">
                <a:solidFill>
                  <a:schemeClr val="tx1"/>
                </a:solidFill>
              </a:rPr>
              <a:t>Oberfaden ausschlaggebend für die Optik, Haptik, Strapazierfähigkeit, etc.</a:t>
            </a:r>
            <a:endParaRPr/>
          </a:p>
          <a:p>
            <a:pPr>
              <a:defRPr/>
            </a:pPr>
            <a:endParaRPr lang="de-DE" sz="2000">
              <a:solidFill>
                <a:schemeClr val="tx1"/>
              </a:solidFill>
            </a:endParaRPr>
          </a:p>
          <a:p>
            <a:pPr>
              <a:defRPr/>
            </a:pPr>
            <a:r>
              <a:rPr lang="de-DE" sz="2000">
                <a:solidFill>
                  <a:schemeClr val="tx1"/>
                </a:solidFill>
              </a:rPr>
              <a:t>Unterfaden = Beilaufgarn/ Bobbingarn auf einer Spule</a:t>
            </a:r>
            <a:endParaRPr/>
          </a:p>
          <a:p>
            <a:pPr>
              <a:buClrTx/>
              <a:buFont typeface="Wingdings"/>
              <a:buChar char="Ø"/>
              <a:defRPr/>
            </a:pPr>
            <a:r>
              <a:rPr lang="de-DE" sz="2000">
                <a:solidFill>
                  <a:schemeClr val="tx1"/>
                </a:solidFill>
              </a:rPr>
              <a:t>Viel dünner, reißfester als Stickgarn</a:t>
            </a:r>
            <a:endParaRPr/>
          </a:p>
          <a:p>
            <a:pPr>
              <a:buClrTx/>
              <a:buFont typeface="Wingdings"/>
              <a:buChar char="Ø"/>
              <a:defRPr/>
            </a:pPr>
            <a:r>
              <a:rPr lang="de-DE" sz="2000">
                <a:solidFill>
                  <a:schemeClr val="tx1"/>
                </a:solidFill>
              </a:rPr>
              <a:t>Sieht man auf der Vorderseite nicht</a:t>
            </a:r>
            <a:endParaRPr/>
          </a:p>
          <a:p>
            <a:pPr>
              <a:buClrTx/>
              <a:buFont typeface="Wingdings"/>
              <a:buChar char="Ø"/>
              <a:defRPr/>
            </a:pPr>
            <a:r>
              <a:rPr lang="de-DE" sz="2000">
                <a:solidFill>
                  <a:schemeClr val="tx1"/>
                </a:solidFill>
              </a:rPr>
              <a:t>Meistens nur weiß oder schwarz</a:t>
            </a:r>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13</a:t>
            </a:fld>
            <a:endParaRPr lang="de-D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Wie entsteht ein Stickmuster?</a:t>
            </a:r>
            <a:endParaRPr/>
          </a:p>
        </p:txBody>
      </p:sp>
      <p:sp>
        <p:nvSpPr>
          <p:cNvPr id="3" name="Textplatzhalter 2"/>
          <p:cNvSpPr>
            <a:spLocks noGrp="1"/>
          </p:cNvSpPr>
          <p:nvPr>
            <p:ph type="body" sz="quarter" idx="10"/>
          </p:nvPr>
        </p:nvSpPr>
        <p:spPr bwMode="auto"/>
        <p:txBody>
          <a:bodyPr/>
          <a:lstStyle/>
          <a:p>
            <a:pPr>
              <a:defRPr/>
            </a:pPr>
            <a:endParaRPr sz="2000"/>
          </a:p>
          <a:p>
            <a:pPr>
              <a:defRPr/>
            </a:pPr>
            <a:r>
              <a:rPr lang="de-DE" sz="2000">
                <a:solidFill>
                  <a:schemeClr val="tx1"/>
                </a:solidFill>
              </a:rPr>
              <a:t>Zuständige Teile der Stickmaschine für ein Muster: automatischer Stickarm und Stickrahmen</a:t>
            </a:r>
            <a:endParaRPr/>
          </a:p>
          <a:p>
            <a:pPr>
              <a:defRPr/>
            </a:pPr>
            <a:endParaRPr sz="2000"/>
          </a:p>
          <a:p>
            <a:pPr>
              <a:defRPr/>
            </a:pPr>
            <a:r>
              <a:rPr lang="de-DE" sz="2000">
                <a:solidFill>
                  <a:schemeClr val="tx1"/>
                </a:solidFill>
              </a:rPr>
              <a:t>Prinzip: Nadel des Stickarms geht immer hoch und runter und der Stoff im Stickrahmen bewegt sich</a:t>
            </a:r>
            <a:endParaRPr/>
          </a:p>
          <a:p>
            <a:pPr>
              <a:defRPr/>
            </a:pPr>
            <a:endParaRPr lang="de-DE" sz="2000"/>
          </a:p>
          <a:p>
            <a:pPr>
              <a:defRPr/>
            </a:pPr>
            <a:r>
              <a:rPr lang="de-DE" sz="2000">
                <a:solidFill>
                  <a:schemeClr val="tx1"/>
                </a:solidFill>
              </a:rPr>
              <a:t>Steht ein Garn-/ Farbwechsel an, stoppt die Maschine an genau der richtigen Stelle und legt das Garn neu ein</a:t>
            </a:r>
            <a:endParaRPr sz="2000"/>
          </a:p>
          <a:p>
            <a:pPr>
              <a:buFont typeface="Wingdings"/>
              <a:buChar char="à"/>
              <a:defRPr/>
            </a:pPr>
            <a:endParaRPr lang="de-DE"/>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14</a:t>
            </a:fld>
            <a:endParaRPr lang="de-D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47534845" name="Textplatzhalter 3"/>
          <p:cNvSpPr>
            <a:spLocks noGrp="1"/>
          </p:cNvSpPr>
          <p:nvPr>
            <p:ph type="body" sz="quarter" idx="10"/>
          </p:nvPr>
        </p:nvSpPr>
        <p:spPr bwMode="auto">
          <a:xfrm>
            <a:off x="250824" y="1491629"/>
            <a:ext cx="8642349" cy="3240086"/>
          </a:xfrm>
          <a:prstGeom prst="rect">
            <a:avLst/>
          </a:prstGeom>
        </p:spPr>
        <p:txBody>
          <a:bodyPr/>
          <a:lstStyle>
            <a:lvl1pPr>
              <a:buClrTx/>
              <a:defRPr sz="2400">
                <a:solidFill>
                  <a:srgbClr val="565656"/>
                </a:solidFill>
                <a:latin typeface="Arial"/>
                <a:cs typeface="Arial"/>
              </a:defRPr>
            </a:lvl1pPr>
          </a:lstStyle>
          <a:p>
            <a:pPr>
              <a:defRPr/>
            </a:pPr>
            <a:endParaRPr/>
          </a:p>
          <a:p>
            <a:pPr>
              <a:defRPr/>
            </a:pPr>
            <a:endParaRPr/>
          </a:p>
          <a:p>
            <a:pPr>
              <a:defRPr/>
            </a:pPr>
            <a:endParaRPr i="1"/>
          </a:p>
        </p:txBody>
      </p:sp>
      <p:sp>
        <p:nvSpPr>
          <p:cNvPr id="81956639"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2994DD6C-1653-1D4F-FE58-4D3B35109C7C}" type="slidenum">
              <a:rPr lang="de-DE"/>
              <a:t>15</a:t>
            </a:fld>
            <a:endParaRPr lang="de-DE"/>
          </a:p>
        </p:txBody>
      </p:sp>
      <p:sp>
        <p:nvSpPr>
          <p:cNvPr id="1186599677" name="Textfeld 1186599676"/>
          <p:cNvSpPr txBox="1"/>
          <p:nvPr/>
        </p:nvSpPr>
        <p:spPr bwMode="auto">
          <a:xfrm>
            <a:off x="707844" y="1872155"/>
            <a:ext cx="4599283"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2" name="2022-12-08 07-02-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p:blipFill>
        <p:spPr bwMode="auto">
          <a:xfrm>
            <a:off x="1065283" y="821711"/>
            <a:ext cx="7035109" cy="3957249"/>
          </a:xfrm>
          <a:prstGeom prst="rect">
            <a:avLst/>
          </a:prstGeom>
        </p:spPr>
      </p:pic>
      <p:sp>
        <p:nvSpPr>
          <p:cNvPr id="1249097551" name="Textfeld 1249097550"/>
          <p:cNvSpPr txBox="1"/>
          <p:nvPr/>
        </p:nvSpPr>
        <p:spPr bwMode="auto">
          <a:xfrm>
            <a:off x="2977034" y="274917"/>
            <a:ext cx="5889775" cy="4877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2600">
                <a:latin typeface="Arial"/>
                <a:cs typeface="Arial"/>
              </a:rPr>
              <a:t>ink/stitch - ein Stickmuster als Beispiel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Double Lockstitch (doppelter Steppstich)</a:t>
            </a:r>
            <a:br>
              <a:rPr lang="de-DE">
                <a:solidFill>
                  <a:schemeClr val="tx1"/>
                </a:solidFill>
              </a:rPr>
            </a:br>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16</a:t>
            </a:fld>
            <a:endParaRPr lang="de-DE"/>
          </a:p>
        </p:txBody>
      </p:sp>
      <p:pic>
        <p:nvPicPr>
          <p:cNvPr id="5" name="Onlinemedien 4" title="Stitch Type 301: Double Lockstitch in Slow Motion"/>
          <p:cNvPicPr>
            <a:picLocks noRot="1" noChangeAspect="1"/>
          </p:cNvPicPr>
          <p:nvPr>
            <a:videoFile r:link="rId1"/>
          </p:nvPr>
        </p:nvPicPr>
        <p:blipFill>
          <a:blip r:embed="rId4"/>
          <a:stretch/>
        </p:blipFill>
        <p:spPr bwMode="auto">
          <a:xfrm>
            <a:off x="1607563" y="1631162"/>
            <a:ext cx="5928871" cy="33498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589746148"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sz="2800">
                <a:solidFill>
                  <a:schemeClr val="tx1"/>
                </a:solidFill>
              </a:rPr>
              <a:t>Sticharten im Überblick (2)</a:t>
            </a:r>
            <a:endParaRPr>
              <a:solidFill>
                <a:schemeClr val="tx1"/>
              </a:solidFill>
            </a:endParaRPr>
          </a:p>
        </p:txBody>
      </p:sp>
      <p:sp>
        <p:nvSpPr>
          <p:cNvPr id="1302361726" name="Textplatzhalter 3"/>
          <p:cNvSpPr>
            <a:spLocks noGrp="1"/>
          </p:cNvSpPr>
          <p:nvPr>
            <p:ph type="body" sz="quarter" idx="10"/>
          </p:nvPr>
        </p:nvSpPr>
        <p:spPr bwMode="auto">
          <a:xfrm>
            <a:off x="389109" y="1491629"/>
            <a:ext cx="4471906" cy="3240086"/>
          </a:xfrm>
          <a:prstGeom prst="rect">
            <a:avLst/>
          </a:prstGeom>
        </p:spPr>
        <p:txBody>
          <a:bodyPr/>
          <a:lstStyle>
            <a:lvl1pPr>
              <a:buClrTx/>
              <a:defRPr sz="2400">
                <a:solidFill>
                  <a:srgbClr val="565656"/>
                </a:solidFill>
                <a:latin typeface="Arial"/>
                <a:cs typeface="Arial"/>
              </a:defRPr>
            </a:lvl1pPr>
          </a:lstStyle>
          <a:p>
            <a:pPr marL="0" indent="0">
              <a:buClrTx/>
              <a:buFont typeface="Arial"/>
              <a:buNone/>
              <a:defRPr/>
            </a:pPr>
            <a:endParaRPr>
              <a:solidFill>
                <a:schemeClr val="tx1"/>
              </a:solidFill>
            </a:endParaRPr>
          </a:p>
          <a:p>
            <a:pPr marL="0" indent="0">
              <a:buClrTx/>
              <a:buFont typeface="Arial"/>
              <a:buNone/>
              <a:defRPr/>
            </a:pPr>
            <a:endParaRPr sz="2000">
              <a:solidFill>
                <a:schemeClr val="tx1"/>
              </a:solidFill>
            </a:endParaRPr>
          </a:p>
          <a:p>
            <a:pPr marL="0" indent="0">
              <a:buClrTx/>
              <a:buFont typeface="Arial"/>
              <a:buNone/>
              <a:defRPr/>
            </a:pPr>
            <a:r>
              <a:rPr sz="2000">
                <a:solidFill>
                  <a:schemeClr val="tx1"/>
                </a:solidFill>
              </a:rPr>
              <a:t>Double Chainstich (doppelter Kettenstich)</a:t>
            </a:r>
            <a:endParaRPr/>
          </a:p>
          <a:p>
            <a:pPr marL="0" indent="0">
              <a:buClrTx/>
              <a:buFont typeface="Arial"/>
              <a:buNone/>
              <a:defRPr/>
            </a:pPr>
            <a:endParaRPr sz="2000"/>
          </a:p>
          <a:p>
            <a:pPr marL="0" indent="0">
              <a:buClrTx/>
              <a:buFont typeface="Arial"/>
              <a:buNone/>
              <a:defRPr/>
            </a:pPr>
            <a:r>
              <a:rPr lang="de-DE" sz="2000" b="0" i="0" u="sng" strike="noStrike" cap="none" spc="0">
                <a:solidFill>
                  <a:srgbClr val="565656"/>
                </a:solidFill>
                <a:hlinkClick r:id="rId3" tooltip="https://www.youtube.com/watch?v=MfkKF28get0"/>
              </a:rPr>
              <a:t>https://www.youtube.com/watch?v=MfkKF28get0</a:t>
            </a:r>
            <a:r>
              <a:rPr sz="2000"/>
              <a:t> </a:t>
            </a:r>
            <a:endParaRPr/>
          </a:p>
        </p:txBody>
      </p:sp>
      <p:sp>
        <p:nvSpPr>
          <p:cNvPr id="1775327221"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76296F8E-308C-DB22-37B1-96BDACDC3552}" type="slidenum">
              <a:rPr lang="de-DE"/>
              <a:t>17</a:t>
            </a:fld>
            <a:endParaRPr lang="de-DE"/>
          </a:p>
        </p:txBody>
      </p:sp>
      <p:pic>
        <p:nvPicPr>
          <p:cNvPr id="575539" name="Grafik 575538"/>
          <p:cNvPicPr>
            <a:picLocks noChangeAspect="1"/>
          </p:cNvPicPr>
          <p:nvPr/>
        </p:nvPicPr>
        <p:blipFill>
          <a:blip r:embed="rId4"/>
          <a:stretch/>
        </p:blipFill>
        <p:spPr bwMode="auto">
          <a:xfrm>
            <a:off x="5226162" y="1065508"/>
            <a:ext cx="3724504" cy="339025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953513645"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sz="2800">
                <a:solidFill>
                  <a:schemeClr val="tx1"/>
                </a:solidFill>
              </a:rPr>
              <a:t>Sticharten im Überblick (3)</a:t>
            </a:r>
            <a:endParaRPr/>
          </a:p>
        </p:txBody>
      </p:sp>
      <p:sp>
        <p:nvSpPr>
          <p:cNvPr id="1498762967" name="Textplatzhalter 3"/>
          <p:cNvSpPr>
            <a:spLocks noGrp="1"/>
          </p:cNvSpPr>
          <p:nvPr>
            <p:ph type="body" sz="quarter" idx="10"/>
          </p:nvPr>
        </p:nvSpPr>
        <p:spPr bwMode="auto">
          <a:xfrm>
            <a:off x="372965" y="1491629"/>
            <a:ext cx="5069237" cy="3240086"/>
          </a:xfrm>
          <a:prstGeom prst="rect">
            <a:avLst/>
          </a:prstGeom>
        </p:spPr>
        <p:txBody>
          <a:bodyPr/>
          <a:lstStyle>
            <a:lvl1pPr>
              <a:buClrTx/>
              <a:defRPr sz="2400">
                <a:solidFill>
                  <a:srgbClr val="565656"/>
                </a:solidFill>
                <a:latin typeface="Arial"/>
                <a:cs typeface="Arial"/>
              </a:defRPr>
            </a:lvl1pPr>
          </a:lstStyle>
          <a:p>
            <a:pPr>
              <a:defRPr/>
            </a:pPr>
            <a:endParaRPr/>
          </a:p>
          <a:p>
            <a:pPr>
              <a:defRPr/>
            </a:pPr>
            <a:endParaRPr/>
          </a:p>
          <a:p>
            <a:pPr marL="0" indent="0">
              <a:buClrTx/>
              <a:buFont typeface="Arial"/>
              <a:buNone/>
              <a:defRPr/>
            </a:pPr>
            <a:r>
              <a:rPr sz="2000">
                <a:solidFill>
                  <a:schemeClr val="tx1"/>
                </a:solidFill>
              </a:rPr>
              <a:t>Coverstich</a:t>
            </a:r>
            <a:endParaRPr/>
          </a:p>
          <a:p>
            <a:pPr marL="0" indent="0">
              <a:buClrTx/>
              <a:buFont typeface="Arial"/>
              <a:buNone/>
              <a:defRPr/>
            </a:pPr>
            <a:endParaRPr sz="2000"/>
          </a:p>
          <a:p>
            <a:pPr marL="0" indent="0">
              <a:buClrTx/>
              <a:buFont typeface="Arial"/>
              <a:buNone/>
              <a:defRPr/>
            </a:pPr>
            <a:r>
              <a:rPr lang="de-DE" sz="2000" b="0" i="0" u="sng" strike="noStrike" cap="none" spc="0">
                <a:solidFill>
                  <a:srgbClr val="565656"/>
                </a:solidFill>
                <a:hlinkClick r:id="rId3" tooltip="https://www.youtube.com/watch?v=P0TUkj-8sY8"/>
              </a:rPr>
              <a:t>https://www.youtube.com/watch?v=P0TUkj-8sY8</a:t>
            </a:r>
            <a:r>
              <a:rPr sz="2000"/>
              <a:t> </a:t>
            </a:r>
            <a:endParaRPr/>
          </a:p>
        </p:txBody>
      </p:sp>
      <p:sp>
        <p:nvSpPr>
          <p:cNvPr id="1856276700"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A07D1FBC-4586-AC74-063A-F490AF5F95D3}" type="slidenum">
              <a:rPr lang="de-DE"/>
              <a:t>18</a:t>
            </a:fld>
            <a:endParaRPr lang="de-DE"/>
          </a:p>
        </p:txBody>
      </p:sp>
      <p:pic>
        <p:nvPicPr>
          <p:cNvPr id="667511354" name="Grafik 667511353"/>
          <p:cNvPicPr>
            <a:picLocks noChangeAspect="1"/>
          </p:cNvPicPr>
          <p:nvPr/>
        </p:nvPicPr>
        <p:blipFill>
          <a:blip r:embed="rId4"/>
          <a:stretch/>
        </p:blipFill>
        <p:spPr bwMode="auto">
          <a:xfrm>
            <a:off x="5526929" y="964551"/>
            <a:ext cx="3339846" cy="36717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70580189" name="Foliennummernplatzhalter 5"/>
          <p:cNvSpPr>
            <a:spLocks noGrp="1"/>
          </p:cNvSpPr>
          <p:nvPr>
            <p:ph type="sldNum" sz="quarter" idx="4"/>
          </p:nvPr>
        </p:nvSpPr>
        <p:spPr bwMode="auto">
          <a:xfrm>
            <a:off x="8244407"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81C46F69-E25B-5F07-E229-D36B3016A3F4}" type="slidenum">
              <a:rPr lang="de-DE"/>
              <a:t>19</a:t>
            </a:fld>
            <a:endParaRPr lang="de-DE"/>
          </a:p>
        </p:txBody>
      </p:sp>
      <p:pic>
        <p:nvPicPr>
          <p:cNvPr id="51002631" name="Grafik 51002630"/>
          <p:cNvPicPr>
            <a:picLocks noChangeAspect="1"/>
          </p:cNvPicPr>
          <p:nvPr/>
        </p:nvPicPr>
        <p:blipFill>
          <a:blip r:embed="rId3"/>
          <a:stretch/>
        </p:blipFill>
        <p:spPr bwMode="auto">
          <a:xfrm>
            <a:off x="1920217" y="1296999"/>
            <a:ext cx="5853042" cy="3649543"/>
          </a:xfrm>
          <a:prstGeom prst="rect">
            <a:avLst/>
          </a:prstGeom>
        </p:spPr>
      </p:pic>
      <p:sp>
        <p:nvSpPr>
          <p:cNvPr id="1419677109" name="Textfeld 1419677108"/>
          <p:cNvSpPr txBox="1"/>
          <p:nvPr/>
        </p:nvSpPr>
        <p:spPr bwMode="auto">
          <a:xfrm>
            <a:off x="1691680" y="4843795"/>
            <a:ext cx="5894636" cy="27435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1200" b="0" i="0" u="none" strike="noStrike" cap="none" spc="0" dirty="0">
                <a:solidFill>
                  <a:schemeClr val="tx1"/>
                </a:solidFill>
                <a:latin typeface="Calibri"/>
                <a:cs typeface="Calibri"/>
              </a:rPr>
              <a:t>https://</a:t>
            </a:r>
            <a:r>
              <a:rPr lang="de-DE" sz="1200" b="0" i="0" u="none" strike="noStrike" cap="none" spc="0" dirty="0" err="1">
                <a:solidFill>
                  <a:schemeClr val="tx1"/>
                </a:solidFill>
                <a:latin typeface="Calibri"/>
                <a:cs typeface="Calibri"/>
              </a:rPr>
              <a:t>www.madeira.com</a:t>
            </a:r>
            <a:r>
              <a:rPr lang="de-DE" sz="1200" b="0" i="0" u="none" strike="noStrike" cap="none" spc="0" dirty="0">
                <a:solidFill>
                  <a:schemeClr val="tx1"/>
                </a:solidFill>
                <a:latin typeface="Calibri"/>
                <a:cs typeface="Calibri"/>
              </a:rPr>
              <a:t>/de/</a:t>
            </a:r>
            <a:r>
              <a:rPr lang="de-DE" sz="1200" b="0" i="0" u="none" strike="noStrike" cap="none" spc="0" dirty="0" err="1">
                <a:solidFill>
                  <a:schemeClr val="tx1"/>
                </a:solidFill>
                <a:latin typeface="Calibri"/>
                <a:cs typeface="Calibri"/>
              </a:rPr>
              <a:t>stickereibedarf</a:t>
            </a:r>
            <a:r>
              <a:rPr lang="de-DE" sz="1200" b="0" i="0" u="none" strike="noStrike" cap="none" spc="0" dirty="0">
                <a:solidFill>
                  <a:schemeClr val="tx1"/>
                </a:solidFill>
                <a:latin typeface="Calibri"/>
                <a:cs typeface="Calibri"/>
              </a:rPr>
              <a:t>/</a:t>
            </a:r>
            <a:r>
              <a:rPr lang="de-DE" sz="1200" b="0" i="0" u="none" strike="noStrike" cap="none" spc="0" dirty="0" err="1">
                <a:solidFill>
                  <a:schemeClr val="tx1"/>
                </a:solidFill>
                <a:latin typeface="Calibri"/>
                <a:cs typeface="Calibri"/>
              </a:rPr>
              <a:t>stickzubehoer</a:t>
            </a:r>
            <a:r>
              <a:rPr lang="de-DE" sz="1200" b="0" i="0" u="none" strike="noStrike" cap="none" spc="0" dirty="0">
                <a:solidFill>
                  <a:schemeClr val="tx1"/>
                </a:solidFill>
                <a:latin typeface="Calibri"/>
                <a:cs typeface="Calibri"/>
              </a:rPr>
              <a:t>/</a:t>
            </a:r>
            <a:r>
              <a:rPr lang="de-DE" sz="1200" b="0" i="0" u="none" strike="noStrike" cap="none" spc="0" dirty="0" err="1">
                <a:solidFill>
                  <a:schemeClr val="tx1"/>
                </a:solidFill>
                <a:latin typeface="Calibri"/>
                <a:cs typeface="Calibri"/>
              </a:rPr>
              <a:t>sticknadeln</a:t>
            </a:r>
            <a:endParaRPr sz="1200" dirty="0"/>
          </a:p>
        </p:txBody>
      </p:sp>
      <p:sp>
        <p:nvSpPr>
          <p:cNvPr id="987589455" name="Textfeld 987589454"/>
          <p:cNvSpPr txBox="1"/>
          <p:nvPr/>
        </p:nvSpPr>
        <p:spPr bwMode="auto">
          <a:xfrm>
            <a:off x="374130" y="869673"/>
            <a:ext cx="4551534" cy="57915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3200">
                <a:latin typeface="Arial"/>
                <a:cs typeface="Arial"/>
              </a:rPr>
              <a:t>Sticknadeln und Stoffe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Begrüßung und thematischer Einstieg</a:t>
            </a:r>
            <a:br>
              <a:rPr lang="de-DE"/>
            </a:br>
            <a:endParaRPr lang="de-DE"/>
          </a:p>
        </p:txBody>
      </p:sp>
      <p:sp>
        <p:nvSpPr>
          <p:cNvPr id="3" name="Textplatzhalter 2"/>
          <p:cNvSpPr>
            <a:spLocks noGrp="1"/>
          </p:cNvSpPr>
          <p:nvPr>
            <p:ph type="body" sz="quarter" idx="10"/>
          </p:nvPr>
        </p:nvSpPr>
        <p:spPr bwMode="auto">
          <a:xfrm>
            <a:off x="251520" y="1707653"/>
            <a:ext cx="8642350" cy="3240087"/>
          </a:xfrm>
        </p:spPr>
        <p:txBody>
          <a:bodyPr/>
          <a:lstStyle/>
          <a:p>
            <a:pPr>
              <a:buClrTx/>
              <a:defRPr/>
            </a:pPr>
            <a:endParaRPr/>
          </a:p>
          <a:p>
            <a:pPr>
              <a:buClrTx/>
              <a:defRPr/>
            </a:pPr>
            <a:r>
              <a:rPr lang="de-DE" sz="2000">
                <a:solidFill>
                  <a:schemeClr val="tx1"/>
                </a:solidFill>
              </a:rPr>
              <a:t>Wer sind wir?</a:t>
            </a:r>
            <a:endParaRPr/>
          </a:p>
          <a:p>
            <a:pPr>
              <a:buClrTx/>
              <a:defRPr/>
            </a:pPr>
            <a:endParaRPr sz="2000"/>
          </a:p>
          <a:p>
            <a:pPr>
              <a:buClrTx/>
              <a:defRPr/>
            </a:pPr>
            <a:r>
              <a:rPr lang="de-DE" sz="2000">
                <a:solidFill>
                  <a:schemeClr val="tx1"/>
                </a:solidFill>
              </a:rPr>
              <a:t>Wer nimmt teil?</a:t>
            </a:r>
            <a:endParaRPr sz="2000"/>
          </a:p>
          <a:p>
            <a:pPr marL="0" indent="0">
              <a:buClrTx/>
              <a:buNone/>
              <a:defRPr/>
            </a:pPr>
            <a:endParaRPr sz="2000"/>
          </a:p>
          <a:p>
            <a:pPr>
              <a:buClrTx/>
              <a:defRPr/>
            </a:pPr>
            <a:r>
              <a:rPr lang="de-DE" sz="2000">
                <a:solidFill>
                  <a:schemeClr val="tx1"/>
                </a:solidFill>
              </a:rPr>
              <a:t>Wer hat bereits Vorerfahrungen mit Sticken?</a:t>
            </a:r>
            <a:endParaRPr/>
          </a:p>
          <a:p>
            <a:pPr marL="0" indent="0">
              <a:buClrTx/>
              <a:buFont typeface="Arial"/>
              <a:buNone/>
              <a:defRPr/>
            </a:pPr>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a:t>
            </a:fld>
            <a:endParaRPr 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15022324" name="Titel 1"/>
          <p:cNvSpPr>
            <a:spLocks noGrp="1"/>
          </p:cNvSpPr>
          <p:nvPr>
            <p:ph type="title"/>
          </p:nvPr>
        </p:nvSpPr>
        <p:spPr bwMode="auto"/>
        <p:txBody>
          <a:bodyPr/>
          <a:lstStyle/>
          <a:p>
            <a:pPr>
              <a:defRPr/>
            </a:pPr>
            <a:r>
              <a:rPr lang="de-DE">
                <a:solidFill>
                  <a:schemeClr val="tx1"/>
                </a:solidFill>
              </a:rPr>
              <a:t>Stickvlies</a:t>
            </a:r>
            <a:endParaRPr sz="3600">
              <a:solidFill>
                <a:schemeClr val="tx1"/>
              </a:solidFill>
            </a:endParaRPr>
          </a:p>
        </p:txBody>
      </p:sp>
      <p:sp>
        <p:nvSpPr>
          <p:cNvPr id="1509250963" name="Textplatzhalter 2"/>
          <p:cNvSpPr>
            <a:spLocks noGrp="1"/>
          </p:cNvSpPr>
          <p:nvPr>
            <p:ph type="body" sz="quarter" idx="10"/>
          </p:nvPr>
        </p:nvSpPr>
        <p:spPr bwMode="auto">
          <a:xfrm>
            <a:off x="250130" y="1465039"/>
            <a:ext cx="8642350" cy="3240087"/>
          </a:xfrm>
        </p:spPr>
        <p:txBody>
          <a:bodyPr/>
          <a:lstStyle/>
          <a:p>
            <a:pPr>
              <a:buFont typeface="Arial"/>
              <a:buChar char="•"/>
              <a:defRPr/>
            </a:pPr>
            <a:endParaRPr lang="de-DE" sz="2000">
              <a:solidFill>
                <a:schemeClr val="tx1"/>
              </a:solidFill>
            </a:endParaRPr>
          </a:p>
          <a:p>
            <a:pPr>
              <a:buFont typeface="Arial"/>
              <a:buChar char="•"/>
              <a:defRPr/>
            </a:pPr>
            <a:r>
              <a:rPr lang="de-DE" sz="2000">
                <a:solidFill>
                  <a:schemeClr val="tx1"/>
                </a:solidFill>
              </a:rPr>
              <a:t>Funktion: Verstärkung des Stoffes</a:t>
            </a:r>
            <a:endParaRPr/>
          </a:p>
          <a:p>
            <a:pPr marL="0" indent="0">
              <a:buNone/>
              <a:defRPr/>
            </a:pPr>
            <a:endParaRPr/>
          </a:p>
          <a:p>
            <a:pPr>
              <a:buFont typeface="Arial"/>
              <a:buChar char="•"/>
              <a:defRPr/>
            </a:pPr>
            <a:r>
              <a:rPr lang="de-DE" sz="2000">
                <a:solidFill>
                  <a:schemeClr val="tx1"/>
                </a:solidFill>
              </a:rPr>
              <a:t>Verschiede Arten von Stickvliese:</a:t>
            </a:r>
            <a:endParaRPr/>
          </a:p>
          <a:p>
            <a:pPr marL="0" indent="0">
              <a:buClrTx/>
              <a:buNone/>
              <a:defRPr/>
            </a:pPr>
            <a:endParaRPr lang="de-DE" sz="2000">
              <a:solidFill>
                <a:schemeClr val="tx1"/>
              </a:solidFill>
            </a:endParaRPr>
          </a:p>
          <a:p>
            <a:pPr marL="0" indent="0">
              <a:buClrTx/>
              <a:buNone/>
              <a:defRPr/>
            </a:pPr>
            <a:r>
              <a:rPr lang="de-DE" sz="2000" b="1">
                <a:solidFill>
                  <a:schemeClr val="tx1"/>
                </a:solidFill>
              </a:rPr>
              <a:t>Reißvlies</a:t>
            </a:r>
            <a:r>
              <a:rPr lang="de-DE" sz="2000">
                <a:solidFill>
                  <a:schemeClr val="tx1"/>
                </a:solidFill>
              </a:rPr>
              <a:t>: universell</a:t>
            </a:r>
            <a:endParaRPr/>
          </a:p>
          <a:p>
            <a:pPr marL="0" indent="0">
              <a:buClrTx/>
              <a:buNone/>
              <a:defRPr/>
            </a:pPr>
            <a:r>
              <a:rPr lang="de-DE" sz="2000" b="1">
                <a:solidFill>
                  <a:schemeClr val="tx1"/>
                </a:solidFill>
              </a:rPr>
              <a:t>Soluvlies</a:t>
            </a:r>
            <a:r>
              <a:rPr lang="de-DE" sz="2000">
                <a:solidFill>
                  <a:schemeClr val="tx1"/>
                </a:solidFill>
              </a:rPr>
              <a:t> (wasserlösliches Vlies)</a:t>
            </a:r>
            <a:endParaRPr/>
          </a:p>
          <a:p>
            <a:pPr marL="0" indent="0">
              <a:buClrTx/>
              <a:buNone/>
              <a:defRPr/>
            </a:pPr>
            <a:r>
              <a:rPr lang="de-DE" sz="2000" b="1">
                <a:solidFill>
                  <a:schemeClr val="tx1"/>
                </a:solidFill>
              </a:rPr>
              <a:t>Filmoplast</a:t>
            </a:r>
            <a:r>
              <a:rPr lang="de-DE" sz="2000">
                <a:solidFill>
                  <a:schemeClr val="tx1"/>
                </a:solidFill>
              </a:rPr>
              <a:t> (Vlies mit Klebefläche): für schlecht einspannbare Stoffe</a:t>
            </a:r>
            <a:endParaRPr/>
          </a:p>
          <a:p>
            <a:pPr>
              <a:buFont typeface="Arial"/>
              <a:buChar char="•"/>
              <a:defRPr/>
            </a:pPr>
            <a:endParaRPr lang="de-DE" sz="2000">
              <a:solidFill>
                <a:schemeClr val="tx1"/>
              </a:solidFill>
            </a:endParaRPr>
          </a:p>
          <a:p>
            <a:pPr>
              <a:buFont typeface="Arial"/>
              <a:buChar char="•"/>
              <a:defRPr/>
            </a:pPr>
            <a:r>
              <a:rPr lang="de-DE" sz="2000">
                <a:solidFill>
                  <a:schemeClr val="tx1"/>
                </a:solidFill>
              </a:rPr>
              <a:t>Grobe Richtlinie: je stärker der Stoff, desto stärker das Stickvlies</a:t>
            </a:r>
            <a:endParaRPr sz="2000">
              <a:solidFill>
                <a:schemeClr val="tx1"/>
              </a:solidFill>
            </a:endParaRPr>
          </a:p>
        </p:txBody>
      </p:sp>
      <p:sp>
        <p:nvSpPr>
          <p:cNvPr id="2" name="Foliennummernplatzhalter 1"/>
          <p:cNvSpPr>
            <a:spLocks noGrp="1"/>
          </p:cNvSpPr>
          <p:nvPr>
            <p:ph type="sldNum" sz="quarter" idx="4"/>
          </p:nvPr>
        </p:nvSpPr>
        <p:spPr bwMode="auto"/>
        <p:txBody>
          <a:bodyPr/>
          <a:lstStyle/>
          <a:p>
            <a:pPr>
              <a:defRPr/>
            </a:pPr>
            <a:fld id="{63CECEBB-547B-4598-95D8-3FB4D608B5D5}" type="slidenum">
              <a:rPr lang="de-DE"/>
              <a:t>20</a:t>
            </a:fld>
            <a:endParaRPr lang="de-DE"/>
          </a:p>
        </p:txBody>
      </p:sp>
      <p:sp>
        <p:nvSpPr>
          <p:cNvPr id="2047146879" name="Textfeld 2047146878"/>
          <p:cNvSpPr txBox="1"/>
          <p:nvPr/>
        </p:nvSpPr>
        <p:spPr bwMode="auto">
          <a:xfrm>
            <a:off x="5026195" y="1021521"/>
            <a:ext cx="3368260"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139901572" name="Grafik 1139901571"/>
          <p:cNvPicPr>
            <a:picLocks noChangeAspect="1"/>
          </p:cNvPicPr>
          <p:nvPr/>
        </p:nvPicPr>
        <p:blipFill>
          <a:blip r:embed="rId3"/>
          <a:stretch/>
        </p:blipFill>
        <p:spPr bwMode="auto">
          <a:xfrm>
            <a:off x="5643586" y="915565"/>
            <a:ext cx="2543804" cy="180388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Garn</a:t>
            </a:r>
            <a:endParaRPr lang="de-DE" sz="2800">
              <a:solidFill>
                <a:schemeClr val="tx1"/>
              </a:solidFill>
            </a:endParaRPr>
          </a:p>
        </p:txBody>
      </p:sp>
      <p:sp>
        <p:nvSpPr>
          <p:cNvPr id="3" name="Textplatzhalter 2"/>
          <p:cNvSpPr>
            <a:spLocks noGrp="1"/>
          </p:cNvSpPr>
          <p:nvPr>
            <p:ph type="body" sz="quarter" idx="10"/>
          </p:nvPr>
        </p:nvSpPr>
        <p:spPr bwMode="auto"/>
        <p:txBody>
          <a:bodyPr/>
          <a:lstStyle/>
          <a:p>
            <a:pPr>
              <a:defRPr/>
            </a:pPr>
            <a:endParaRPr lang="de-DE" sz="2000">
              <a:solidFill>
                <a:schemeClr val="tx1"/>
              </a:solidFill>
            </a:endParaRPr>
          </a:p>
          <a:p>
            <a:pPr>
              <a:defRPr/>
            </a:pPr>
            <a:endParaRPr lang="de-DE" sz="2000">
              <a:solidFill>
                <a:schemeClr val="tx1"/>
              </a:solidFill>
            </a:endParaRPr>
          </a:p>
          <a:p>
            <a:pPr>
              <a:defRPr/>
            </a:pPr>
            <a:r>
              <a:rPr lang="de-DE" sz="2000">
                <a:solidFill>
                  <a:schemeClr val="tx1"/>
                </a:solidFill>
              </a:rPr>
              <a:t>Stickgarn sollte immer auf Stoff und Gebrauch abgestimmt werden</a:t>
            </a:r>
            <a:endParaRPr/>
          </a:p>
          <a:p>
            <a:pPr marL="0" indent="0">
              <a:buNone/>
              <a:defRPr/>
            </a:pPr>
            <a:endParaRPr lang="de-DE" sz="2000">
              <a:solidFill>
                <a:schemeClr val="tx1"/>
              </a:solidFill>
            </a:endParaRPr>
          </a:p>
          <a:p>
            <a:pPr>
              <a:defRPr/>
            </a:pPr>
            <a:r>
              <a:rPr lang="de-DE" sz="2000">
                <a:solidFill>
                  <a:schemeClr val="tx1"/>
                </a:solidFill>
              </a:rPr>
              <a:t>Bei Maschinensticken empfohlen mit Maschinen-Stickgarn zu arbeiten </a:t>
            </a:r>
            <a:endParaRPr sz="2000"/>
          </a:p>
          <a:p>
            <a:pPr>
              <a:defRPr/>
            </a:pPr>
            <a:endParaRPr sz="2000">
              <a:solidFill>
                <a:schemeClr val="tx1"/>
              </a:solidFill>
            </a:endParaRPr>
          </a:p>
          <a:p>
            <a:pPr>
              <a:defRPr/>
            </a:pPr>
            <a:r>
              <a:rPr lang="de-DE" sz="2000" b="0" i="0" u="none" strike="noStrike" cap="none" spc="0">
                <a:solidFill>
                  <a:schemeClr val="tx1"/>
                </a:solidFill>
                <a:latin typeface="Arial"/>
                <a:ea typeface="Arial"/>
                <a:cs typeface="Arial"/>
              </a:rPr>
              <a:t>künstlicher Ursprung (Viskose)</a:t>
            </a:r>
            <a:r>
              <a:rPr lang="de-DE" sz="2000">
                <a:solidFill>
                  <a:schemeClr val="tx1"/>
                </a:solidFill>
              </a:rPr>
              <a:t>, </a:t>
            </a:r>
            <a:r>
              <a:rPr lang="de-DE" sz="2000" b="0" i="0" u="none" strike="noStrike" cap="none" spc="0">
                <a:solidFill>
                  <a:schemeClr val="tx1"/>
                </a:solidFill>
                <a:latin typeface="Arial"/>
                <a:ea typeface="Arial"/>
                <a:cs typeface="Arial"/>
              </a:rPr>
              <a:t>natürlicher Ursprung (Baumwolle)</a:t>
            </a:r>
            <a:r>
              <a:rPr lang="de-DE" sz="2000">
                <a:solidFill>
                  <a:schemeClr val="tx1"/>
                </a:solidFill>
              </a:rPr>
              <a:t>, </a:t>
            </a:r>
            <a:r>
              <a:rPr lang="de-DE" sz="2000" b="0" i="0" u="none" strike="noStrike" cap="none" spc="0">
                <a:solidFill>
                  <a:schemeClr val="tx1"/>
                </a:solidFill>
                <a:latin typeface="Arial"/>
                <a:ea typeface="Arial"/>
                <a:cs typeface="Arial"/>
              </a:rPr>
              <a:t>pflanzlicher Ursprung</a:t>
            </a:r>
            <a:endParaRPr sz="2000">
              <a:solidFill>
                <a:schemeClr val="tx1"/>
              </a:solidFill>
            </a:endParaRPr>
          </a:p>
          <a:p>
            <a:pPr>
              <a:defRPr/>
            </a:pPr>
            <a:endParaRPr sz="2000">
              <a:solidFill>
                <a:schemeClr val="tx1"/>
              </a:solidFill>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21</a:t>
            </a:fld>
            <a:endParaRPr lang="de-D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36049409"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Motivauswahl</a:t>
            </a:r>
            <a:endParaRPr/>
          </a:p>
        </p:txBody>
      </p:sp>
      <p:sp>
        <p:nvSpPr>
          <p:cNvPr id="1572641827"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D84B48BB-5CC3-E514-395C-829FF8540988}" type="slidenum">
              <a:rPr lang="de-DE"/>
              <a:t>22</a:t>
            </a:fld>
            <a:endParaRPr lang="de-DE"/>
          </a:p>
        </p:txBody>
      </p:sp>
      <p:sp>
        <p:nvSpPr>
          <p:cNvPr id="320965837" name="Textfeld 320965836"/>
          <p:cNvSpPr txBox="1"/>
          <p:nvPr/>
        </p:nvSpPr>
        <p:spPr bwMode="auto">
          <a:xfrm>
            <a:off x="756846" y="1998179"/>
            <a:ext cx="1449456"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477660080" name="Textfeld 477660079"/>
          <p:cNvSpPr txBox="1"/>
          <p:nvPr/>
        </p:nvSpPr>
        <p:spPr bwMode="auto">
          <a:xfrm>
            <a:off x="1792173" y="1697934"/>
            <a:ext cx="1428748"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16995532" name="Textfeld 116995531"/>
          <p:cNvSpPr txBox="1"/>
          <p:nvPr/>
        </p:nvSpPr>
        <p:spPr bwMode="auto">
          <a:xfrm>
            <a:off x="3220923" y="1832527"/>
            <a:ext cx="1387336"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440260615" name="Textfeld 1440260614"/>
          <p:cNvSpPr txBox="1"/>
          <p:nvPr/>
        </p:nvSpPr>
        <p:spPr bwMode="auto">
          <a:xfrm>
            <a:off x="5602173" y="1646168"/>
            <a:ext cx="162546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2075324087" name="Textfeld 2075324086"/>
          <p:cNvSpPr txBox="1"/>
          <p:nvPr/>
        </p:nvSpPr>
        <p:spPr bwMode="auto">
          <a:xfrm>
            <a:off x="7486467" y="1666874"/>
            <a:ext cx="1428750"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701004108" name="Textfeld 1701004107"/>
          <p:cNvSpPr txBox="1"/>
          <p:nvPr/>
        </p:nvSpPr>
        <p:spPr bwMode="auto">
          <a:xfrm>
            <a:off x="591195" y="3178450"/>
            <a:ext cx="1728994"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695943539" name="Textfeld 695943538"/>
          <p:cNvSpPr txBox="1"/>
          <p:nvPr/>
        </p:nvSpPr>
        <p:spPr bwMode="auto">
          <a:xfrm>
            <a:off x="3396929" y="3178450"/>
            <a:ext cx="1635815"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421949221" name="Textfeld 421949220"/>
          <p:cNvSpPr txBox="1"/>
          <p:nvPr/>
        </p:nvSpPr>
        <p:spPr bwMode="auto">
          <a:xfrm>
            <a:off x="3158804" y="3023151"/>
            <a:ext cx="114921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501853469" name="Textfeld 501853468"/>
          <p:cNvSpPr txBox="1"/>
          <p:nvPr/>
        </p:nvSpPr>
        <p:spPr bwMode="auto">
          <a:xfrm>
            <a:off x="4794619" y="2526195"/>
            <a:ext cx="1294157"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832364901" name="Textfeld 832364900"/>
          <p:cNvSpPr txBox="1"/>
          <p:nvPr/>
        </p:nvSpPr>
        <p:spPr bwMode="auto">
          <a:xfrm>
            <a:off x="5063804" y="4327662"/>
            <a:ext cx="993912"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592357427" name="Grafik 1592357426"/>
          <p:cNvPicPr>
            <a:picLocks noChangeAspect="1"/>
          </p:cNvPicPr>
          <p:nvPr/>
        </p:nvPicPr>
        <p:blipFill>
          <a:blip r:embed="rId3"/>
          <a:stretch/>
        </p:blipFill>
        <p:spPr bwMode="auto">
          <a:xfrm>
            <a:off x="207721" y="1419622"/>
            <a:ext cx="2467707" cy="1306433"/>
          </a:xfrm>
          <a:prstGeom prst="rect">
            <a:avLst/>
          </a:prstGeom>
        </p:spPr>
      </p:pic>
      <p:pic>
        <p:nvPicPr>
          <p:cNvPr id="1557052519" name="Grafik 1557052518"/>
          <p:cNvPicPr>
            <a:picLocks noChangeAspect="1"/>
          </p:cNvPicPr>
          <p:nvPr/>
        </p:nvPicPr>
        <p:blipFill>
          <a:blip r:embed="rId4"/>
          <a:stretch/>
        </p:blipFill>
        <p:spPr bwMode="auto">
          <a:xfrm>
            <a:off x="3109090" y="1452059"/>
            <a:ext cx="2779481" cy="1544156"/>
          </a:xfrm>
          <a:prstGeom prst="rect">
            <a:avLst/>
          </a:prstGeom>
        </p:spPr>
      </p:pic>
      <p:pic>
        <p:nvPicPr>
          <p:cNvPr id="285837606" name="Grafik 285837605"/>
          <p:cNvPicPr>
            <a:picLocks noChangeAspect="1"/>
          </p:cNvPicPr>
          <p:nvPr/>
        </p:nvPicPr>
        <p:blipFill>
          <a:blip r:embed="rId5"/>
          <a:stretch/>
        </p:blipFill>
        <p:spPr bwMode="auto">
          <a:xfrm>
            <a:off x="157008" y="2772089"/>
            <a:ext cx="3170294" cy="1986031"/>
          </a:xfrm>
          <a:prstGeom prst="rect">
            <a:avLst/>
          </a:prstGeom>
        </p:spPr>
      </p:pic>
      <p:pic>
        <p:nvPicPr>
          <p:cNvPr id="1002766954" name="Grafik 1002766953"/>
          <p:cNvPicPr>
            <a:picLocks noChangeAspect="1"/>
          </p:cNvPicPr>
          <p:nvPr/>
        </p:nvPicPr>
        <p:blipFill>
          <a:blip r:embed="rId6"/>
          <a:stretch/>
        </p:blipFill>
        <p:spPr bwMode="auto">
          <a:xfrm>
            <a:off x="3126875" y="3002662"/>
            <a:ext cx="2802721" cy="1851018"/>
          </a:xfrm>
          <a:prstGeom prst="rect">
            <a:avLst/>
          </a:prstGeom>
        </p:spPr>
      </p:pic>
      <p:pic>
        <p:nvPicPr>
          <p:cNvPr id="4" name="Grafik 3" descr="Ein Bild, das Text, Katze, Cartoon, Screenshot enthält.&#10;&#10;Automatisch generierte Beschreibung"/>
          <p:cNvPicPr>
            <a:picLocks noChangeAspect="1"/>
          </p:cNvPicPr>
          <p:nvPr/>
        </p:nvPicPr>
        <p:blipFill>
          <a:blip r:embed="rId7"/>
          <a:stretch/>
        </p:blipFill>
        <p:spPr bwMode="auto">
          <a:xfrm>
            <a:off x="5988919" y="1126397"/>
            <a:ext cx="2794245" cy="1984435"/>
          </a:xfrm>
          <a:prstGeom prst="rect">
            <a:avLst/>
          </a:prstGeom>
        </p:spPr>
      </p:pic>
      <p:pic>
        <p:nvPicPr>
          <p:cNvPr id="8" name="Grafik 7" descr="Ein Bild, das Text, Insekt, Käfer, Wirbellose enthält.&#10;&#10;Automatisch generierte Beschreibung"/>
          <p:cNvPicPr>
            <a:picLocks noChangeAspect="1"/>
          </p:cNvPicPr>
          <p:nvPr/>
        </p:nvPicPr>
        <p:blipFill>
          <a:blip r:embed="rId8"/>
          <a:stretch/>
        </p:blipFill>
        <p:spPr bwMode="auto">
          <a:xfrm>
            <a:off x="6297170" y="3153333"/>
            <a:ext cx="2621722" cy="144366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87522239"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endParaRPr/>
          </a:p>
        </p:txBody>
      </p:sp>
      <p:sp>
        <p:nvSpPr>
          <p:cNvPr id="1584309774"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2D6C559E-8E74-AAE8-F500-E0B27E3A279E}" type="slidenum">
              <a:rPr lang="de-DE"/>
              <a:t>23</a:t>
            </a:fld>
            <a:endParaRPr lang="de-DE"/>
          </a:p>
        </p:txBody>
      </p:sp>
      <p:pic>
        <p:nvPicPr>
          <p:cNvPr id="1062553025" name="Grafik 1062553024"/>
          <p:cNvPicPr>
            <a:picLocks noChangeAspect="1"/>
          </p:cNvPicPr>
          <p:nvPr/>
        </p:nvPicPr>
        <p:blipFill>
          <a:blip r:embed="rId3"/>
          <a:stretch/>
        </p:blipFill>
        <p:spPr bwMode="auto">
          <a:xfrm>
            <a:off x="517313" y="1491630"/>
            <a:ext cx="2542519" cy="1507865"/>
          </a:xfrm>
          <a:prstGeom prst="rect">
            <a:avLst/>
          </a:prstGeom>
        </p:spPr>
      </p:pic>
      <p:pic>
        <p:nvPicPr>
          <p:cNvPr id="1441303883" name="Grafik 1441303882"/>
          <p:cNvPicPr>
            <a:picLocks noChangeAspect="1"/>
          </p:cNvPicPr>
          <p:nvPr/>
        </p:nvPicPr>
        <p:blipFill>
          <a:blip r:embed="rId4"/>
          <a:stretch/>
        </p:blipFill>
        <p:spPr bwMode="auto">
          <a:xfrm>
            <a:off x="683889" y="3161329"/>
            <a:ext cx="2266321" cy="1681974"/>
          </a:xfrm>
          <a:prstGeom prst="rect">
            <a:avLst/>
          </a:prstGeom>
        </p:spPr>
      </p:pic>
      <p:pic>
        <p:nvPicPr>
          <p:cNvPr id="831274533" name="Grafik 831274532"/>
          <p:cNvPicPr>
            <a:picLocks noChangeAspect="1"/>
          </p:cNvPicPr>
          <p:nvPr/>
        </p:nvPicPr>
        <p:blipFill>
          <a:blip r:embed="rId5"/>
          <a:stretch/>
        </p:blipFill>
        <p:spPr bwMode="auto">
          <a:xfrm>
            <a:off x="3045301" y="3157850"/>
            <a:ext cx="2750836" cy="1802566"/>
          </a:xfrm>
          <a:prstGeom prst="rect">
            <a:avLst/>
          </a:prstGeom>
        </p:spPr>
      </p:pic>
      <p:pic>
        <p:nvPicPr>
          <p:cNvPr id="7" name="Grafik 6" descr="Ein Bild, das Text, Schrift, Logo, Symbol enthält.&#10;&#10;Automatisch generierte Beschreibung"/>
          <p:cNvPicPr>
            <a:picLocks noChangeAspect="1"/>
          </p:cNvPicPr>
          <p:nvPr/>
        </p:nvPicPr>
        <p:blipFill>
          <a:blip r:embed="rId6"/>
          <a:stretch/>
        </p:blipFill>
        <p:spPr bwMode="auto">
          <a:xfrm>
            <a:off x="5889496" y="1466615"/>
            <a:ext cx="3240360" cy="1253916"/>
          </a:xfrm>
          <a:prstGeom prst="rect">
            <a:avLst/>
          </a:prstGeom>
        </p:spPr>
      </p:pic>
      <p:pic>
        <p:nvPicPr>
          <p:cNvPr id="5" name="Grafik 4" descr="Ein Bild, das Text, Cartoon, Schrift, Design enthält.&#10;&#10;Automatisch generierte Beschreibung"/>
          <p:cNvPicPr>
            <a:picLocks noChangeAspect="1"/>
          </p:cNvPicPr>
          <p:nvPr/>
        </p:nvPicPr>
        <p:blipFill>
          <a:blip r:embed="rId7"/>
          <a:stretch/>
        </p:blipFill>
        <p:spPr bwMode="auto">
          <a:xfrm>
            <a:off x="6111957" y="2878410"/>
            <a:ext cx="3102166" cy="1681836"/>
          </a:xfrm>
          <a:prstGeom prst="rect">
            <a:avLst/>
          </a:prstGeom>
        </p:spPr>
      </p:pic>
      <p:pic>
        <p:nvPicPr>
          <p:cNvPr id="1665471695" name="Grafik 1665471694"/>
          <p:cNvPicPr>
            <a:picLocks noChangeAspect="1"/>
          </p:cNvPicPr>
          <p:nvPr/>
        </p:nvPicPr>
        <p:blipFill>
          <a:blip r:embed="rId8"/>
          <a:stretch/>
        </p:blipFill>
        <p:spPr bwMode="auto">
          <a:xfrm>
            <a:off x="2931851" y="1312813"/>
            <a:ext cx="3041913" cy="170101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313577960"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Quiz (1)</a:t>
            </a:r>
            <a:endParaRPr/>
          </a:p>
        </p:txBody>
      </p:sp>
      <p:sp>
        <p:nvSpPr>
          <p:cNvPr id="394328187"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ED6AF09B-7520-26AA-69AA-CB96C8A99450}" type="slidenum">
              <a:rPr lang="de-DE">
                <a:solidFill>
                  <a:prstClr val="black"/>
                </a:solidFill>
              </a:rPr>
              <a:t>24</a:t>
            </a:fld>
            <a:endParaRPr lang="de-DE">
              <a:solidFill>
                <a:prstClr val="black"/>
              </a:solidFill>
            </a:endParaRPr>
          </a:p>
        </p:txBody>
      </p:sp>
      <p:pic>
        <p:nvPicPr>
          <p:cNvPr id="1971199059" name="Grafik 1971199058"/>
          <p:cNvPicPr>
            <a:picLocks noChangeAspect="1"/>
          </p:cNvPicPr>
          <p:nvPr/>
        </p:nvPicPr>
        <p:blipFill>
          <a:blip r:embed="rId3"/>
          <a:stretch/>
        </p:blipFill>
        <p:spPr bwMode="auto">
          <a:xfrm rot="16199969">
            <a:off x="842030" y="1224100"/>
            <a:ext cx="3275970" cy="3883796"/>
          </a:xfrm>
          <a:prstGeom prst="rect">
            <a:avLst/>
          </a:prstGeom>
        </p:spPr>
      </p:pic>
      <p:sp>
        <p:nvSpPr>
          <p:cNvPr id="575241012" name="Legende mit Linie 2 575241011"/>
          <p:cNvSpPr/>
          <p:nvPr/>
        </p:nvSpPr>
        <p:spPr bwMode="auto">
          <a:xfrm>
            <a:off x="5688351" y="3715926"/>
            <a:ext cx="3272595" cy="751324"/>
          </a:xfrm>
          <a:prstGeom prst="borderCallout2">
            <a:avLst>
              <a:gd name="adj1" fmla="val 49726"/>
              <a:gd name="adj2" fmla="val 530"/>
              <a:gd name="adj3" fmla="val 49726"/>
              <a:gd name="adj4" fmla="val -15920"/>
              <a:gd name="adj5" fmla="val 66262"/>
              <a:gd name="adj6" fmla="val -78560"/>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p>
        </p:txBody>
      </p:sp>
      <p:sp>
        <p:nvSpPr>
          <p:cNvPr id="985070258" name="Legende mit Linie 2 985070257"/>
          <p:cNvSpPr/>
          <p:nvPr/>
        </p:nvSpPr>
        <p:spPr bwMode="auto">
          <a:xfrm>
            <a:off x="5688351" y="915564"/>
            <a:ext cx="3272595" cy="764557"/>
          </a:xfrm>
          <a:prstGeom prst="borderCallout2">
            <a:avLst>
              <a:gd name="adj1" fmla="val 49414"/>
              <a:gd name="adj2" fmla="val -1367"/>
              <a:gd name="adj3" fmla="val 53476"/>
              <a:gd name="adj4" fmla="val -20349"/>
              <a:gd name="adj5" fmla="val 263684"/>
              <a:gd name="adj6" fmla="val -67711"/>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p>
        </p:txBody>
      </p:sp>
      <p:sp>
        <p:nvSpPr>
          <p:cNvPr id="604987419" name="Legende mit Linie 2 604987418"/>
          <p:cNvSpPr/>
          <p:nvPr/>
        </p:nvSpPr>
        <p:spPr bwMode="auto">
          <a:xfrm>
            <a:off x="5688351" y="2361007"/>
            <a:ext cx="3272595" cy="804696"/>
          </a:xfrm>
          <a:prstGeom prst="borderCallout2">
            <a:avLst>
              <a:gd name="adj1" fmla="val 47116"/>
              <a:gd name="adj2" fmla="val -418"/>
              <a:gd name="adj3" fmla="val 45829"/>
              <a:gd name="adj4" fmla="val -20033"/>
              <a:gd name="adj5" fmla="val 114019"/>
              <a:gd name="adj6" fmla="val -95960"/>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p>
        </p:txBody>
      </p:sp>
      <p:sp>
        <p:nvSpPr>
          <p:cNvPr id="382692647" name="Textfeld 382692646"/>
          <p:cNvSpPr txBox="1"/>
          <p:nvPr/>
        </p:nvSpPr>
        <p:spPr bwMode="auto">
          <a:xfrm>
            <a:off x="5912771" y="1114945"/>
            <a:ext cx="2899416"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Stickrahmen</a:t>
            </a:r>
            <a:endParaRPr/>
          </a:p>
        </p:txBody>
      </p:sp>
      <p:sp>
        <p:nvSpPr>
          <p:cNvPr id="1970530380" name="Textfeld 1970530379"/>
          <p:cNvSpPr txBox="1"/>
          <p:nvPr/>
        </p:nvSpPr>
        <p:spPr bwMode="auto">
          <a:xfrm>
            <a:off x="5995597" y="2580458"/>
            <a:ext cx="199861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Oberfaden</a:t>
            </a:r>
            <a:endParaRPr/>
          </a:p>
        </p:txBody>
      </p:sp>
      <p:sp>
        <p:nvSpPr>
          <p:cNvPr id="1507363188" name="Textfeld 1507363187"/>
          <p:cNvSpPr txBox="1"/>
          <p:nvPr/>
        </p:nvSpPr>
        <p:spPr bwMode="auto">
          <a:xfrm>
            <a:off x="6044166" y="3905249"/>
            <a:ext cx="231818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Stoff</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6926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05303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736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209625625"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Quiz (2)</a:t>
            </a:r>
            <a:br>
              <a:rPr>
                <a:solidFill>
                  <a:schemeClr val="tx1"/>
                </a:solidFill>
              </a:rPr>
            </a:br>
            <a:r>
              <a:rPr>
                <a:solidFill>
                  <a:schemeClr val="tx1"/>
                </a:solidFill>
              </a:rPr>
              <a:t> </a:t>
            </a:r>
            <a:endParaRPr/>
          </a:p>
        </p:txBody>
      </p:sp>
      <p:sp>
        <p:nvSpPr>
          <p:cNvPr id="1544502176" name="Textplatzhalter 3"/>
          <p:cNvSpPr>
            <a:spLocks noGrp="1"/>
          </p:cNvSpPr>
          <p:nvPr>
            <p:ph type="body" sz="quarter" idx="10"/>
          </p:nvPr>
        </p:nvSpPr>
        <p:spPr bwMode="auto">
          <a:xfrm>
            <a:off x="250824" y="1491629"/>
            <a:ext cx="8642349" cy="3240086"/>
          </a:xfrm>
          <a:prstGeom prst="rect">
            <a:avLst/>
          </a:prstGeom>
        </p:spPr>
        <p:txBody>
          <a:bodyPr/>
          <a:lstStyle>
            <a:lvl1pPr>
              <a:buClrTx/>
              <a:defRPr sz="2400">
                <a:solidFill>
                  <a:srgbClr val="565656"/>
                </a:solidFill>
                <a:latin typeface="Arial"/>
                <a:cs typeface="Arial"/>
              </a:defRPr>
            </a:lvl1pPr>
          </a:lstStyle>
          <a:p>
            <a:pPr>
              <a:defRPr/>
            </a:pPr>
            <a:endParaRPr/>
          </a:p>
          <a:p>
            <a:pPr>
              <a:defRPr/>
            </a:pPr>
            <a:endParaRPr i="1"/>
          </a:p>
        </p:txBody>
      </p:sp>
      <p:sp>
        <p:nvSpPr>
          <p:cNvPr id="2120260883"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4DC15FFC-929A-1BAB-92AA-D6255C9AFFEB}" type="slidenum">
              <a:rPr lang="de-DE">
                <a:solidFill>
                  <a:prstClr val="black"/>
                </a:solidFill>
              </a:rPr>
              <a:t>25</a:t>
            </a:fld>
            <a:endParaRPr lang="de-DE">
              <a:solidFill>
                <a:prstClr val="black"/>
              </a:solidFill>
            </a:endParaRPr>
          </a:p>
        </p:txBody>
      </p:sp>
      <p:sp>
        <p:nvSpPr>
          <p:cNvPr id="1035064161" name="Textfeld 1035064160"/>
          <p:cNvSpPr txBox="1"/>
          <p:nvPr/>
        </p:nvSpPr>
        <p:spPr bwMode="auto">
          <a:xfrm>
            <a:off x="1512542" y="1461594"/>
            <a:ext cx="449974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solidFill>
                <a:prstClr val="black"/>
              </a:solidFill>
            </a:endParaRPr>
          </a:p>
        </p:txBody>
      </p:sp>
      <p:pic>
        <p:nvPicPr>
          <p:cNvPr id="1914475695" name="Grafik 1914475694"/>
          <p:cNvPicPr>
            <a:picLocks noChangeAspect="1"/>
          </p:cNvPicPr>
          <p:nvPr/>
        </p:nvPicPr>
        <p:blipFill>
          <a:blip r:embed="rId3"/>
          <a:stretch/>
        </p:blipFill>
        <p:spPr bwMode="auto">
          <a:xfrm rot="16199969">
            <a:off x="934668" y="1188401"/>
            <a:ext cx="3272758" cy="3957851"/>
          </a:xfrm>
          <a:prstGeom prst="rect">
            <a:avLst/>
          </a:prstGeom>
        </p:spPr>
      </p:pic>
      <p:sp>
        <p:nvSpPr>
          <p:cNvPr id="925285361" name="Legende mit Linie 2 925285360"/>
          <p:cNvSpPr/>
          <p:nvPr/>
        </p:nvSpPr>
        <p:spPr bwMode="auto">
          <a:xfrm>
            <a:off x="5889115" y="1644491"/>
            <a:ext cx="2977656" cy="724836"/>
          </a:xfrm>
          <a:prstGeom prst="borderCallout2">
            <a:avLst>
              <a:gd name="adj1" fmla="val 52001"/>
              <a:gd name="adj2" fmla="val -479"/>
              <a:gd name="adj3" fmla="val 52001"/>
              <a:gd name="adj4" fmla="val -29979"/>
              <a:gd name="adj5" fmla="val 133766"/>
              <a:gd name="adj6" fmla="val -107107"/>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prstClr val="white"/>
              </a:solidFill>
            </a:endParaRPr>
          </a:p>
        </p:txBody>
      </p:sp>
      <p:sp>
        <p:nvSpPr>
          <p:cNvPr id="921666968" name="Legende mit Linie 2 921666967"/>
          <p:cNvSpPr/>
          <p:nvPr/>
        </p:nvSpPr>
        <p:spPr bwMode="auto">
          <a:xfrm>
            <a:off x="5889115" y="3370453"/>
            <a:ext cx="2977656" cy="719455"/>
          </a:xfrm>
          <a:prstGeom prst="borderCallout2">
            <a:avLst>
              <a:gd name="adj1" fmla="val 46384"/>
              <a:gd name="adj2" fmla="val 231"/>
              <a:gd name="adj3" fmla="val 41971"/>
              <a:gd name="adj4" fmla="val -25003"/>
              <a:gd name="adj5" fmla="val -46290"/>
              <a:gd name="adj6" fmla="val -126300"/>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prstClr val="black"/>
              </a:solidFill>
            </a:endParaRPr>
          </a:p>
        </p:txBody>
      </p:sp>
      <p:sp>
        <p:nvSpPr>
          <p:cNvPr id="1417647857" name="Textfeld 1417647856"/>
          <p:cNvSpPr txBox="1"/>
          <p:nvPr/>
        </p:nvSpPr>
        <p:spPr bwMode="auto">
          <a:xfrm>
            <a:off x="6128833" y="1830915"/>
            <a:ext cx="2402812"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Stickvlies</a:t>
            </a:r>
            <a:endParaRPr/>
          </a:p>
        </p:txBody>
      </p:sp>
      <p:sp>
        <p:nvSpPr>
          <p:cNvPr id="372109111" name="Textfeld 372109110"/>
          <p:cNvSpPr txBox="1"/>
          <p:nvPr/>
        </p:nvSpPr>
        <p:spPr bwMode="auto">
          <a:xfrm>
            <a:off x="6149999" y="3547283"/>
            <a:ext cx="2212312"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Unterfaden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76478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2109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0710896"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Typische Stickfehler</a:t>
            </a:r>
            <a:endParaRPr/>
          </a:p>
        </p:txBody>
      </p:sp>
      <p:sp>
        <p:nvSpPr>
          <p:cNvPr id="140970573" name="Textplatzhalter 3"/>
          <p:cNvSpPr>
            <a:spLocks noGrp="1"/>
          </p:cNvSpPr>
          <p:nvPr>
            <p:ph type="body" sz="quarter" idx="10"/>
          </p:nvPr>
        </p:nvSpPr>
        <p:spPr bwMode="auto">
          <a:xfrm>
            <a:off x="250824" y="1491629"/>
            <a:ext cx="8642349" cy="3240086"/>
          </a:xfrm>
          <a:prstGeom prst="rect">
            <a:avLst/>
          </a:prstGeom>
        </p:spPr>
        <p:txBody>
          <a:bodyPr/>
          <a:lstStyle>
            <a:lvl1pPr>
              <a:buClrTx/>
              <a:defRPr sz="2400">
                <a:solidFill>
                  <a:srgbClr val="565656"/>
                </a:solidFill>
                <a:latin typeface="Arial"/>
                <a:cs typeface="Arial"/>
              </a:defRPr>
            </a:lvl1pPr>
          </a:lstStyle>
          <a:p>
            <a:pPr marL="0" indent="0">
              <a:buClrTx/>
              <a:buFont typeface="Arial"/>
              <a:buNone/>
              <a:defRPr/>
            </a:pPr>
            <a:endParaRPr sz="2000">
              <a:solidFill>
                <a:schemeClr val="tx1"/>
              </a:solidFill>
            </a:endParaRPr>
          </a:p>
          <a:p>
            <a:pPr>
              <a:defRPr/>
            </a:pPr>
            <a:r>
              <a:rPr sz="2000">
                <a:solidFill>
                  <a:schemeClr val="tx1"/>
                </a:solidFill>
              </a:rPr>
              <a:t>Untergarn ist sichtbar: Spannung neu einstellen</a:t>
            </a:r>
            <a:endParaRPr/>
          </a:p>
          <a:p>
            <a:pPr>
              <a:defRPr/>
            </a:pPr>
            <a:endParaRPr sz="2000">
              <a:solidFill>
                <a:schemeClr val="tx1"/>
              </a:solidFill>
            </a:endParaRPr>
          </a:p>
          <a:p>
            <a:pPr>
              <a:defRPr/>
            </a:pPr>
            <a:r>
              <a:rPr sz="2000">
                <a:solidFill>
                  <a:schemeClr val="tx1"/>
                </a:solidFill>
              </a:rPr>
              <a:t>Unter- oder Obergarn reißt: Spannung neu einstellen</a:t>
            </a:r>
            <a:endParaRPr/>
          </a:p>
          <a:p>
            <a:pPr>
              <a:defRPr/>
            </a:pPr>
            <a:endParaRPr sz="2000">
              <a:solidFill>
                <a:schemeClr val="tx1"/>
              </a:solidFill>
            </a:endParaRPr>
          </a:p>
          <a:p>
            <a:pPr>
              <a:defRPr/>
            </a:pPr>
            <a:r>
              <a:rPr sz="2000">
                <a:solidFill>
                  <a:schemeClr val="tx1"/>
                </a:solidFill>
              </a:rPr>
              <a:t>Nadel bricht/ biegt sich: Stecker raus ziehen</a:t>
            </a:r>
            <a:endParaRPr/>
          </a:p>
          <a:p>
            <a:pPr>
              <a:defRPr/>
            </a:pPr>
            <a:endParaRPr sz="2000">
              <a:solidFill>
                <a:schemeClr val="tx1"/>
              </a:solidFill>
            </a:endParaRPr>
          </a:p>
          <a:p>
            <a:pPr>
              <a:defRPr/>
            </a:pPr>
            <a:r>
              <a:rPr sz="2000">
                <a:solidFill>
                  <a:schemeClr val="tx1"/>
                </a:solidFill>
              </a:rPr>
              <a:t>Weitere mögliche Stickfehler und deren Lösungen findet ihr in der Bedienungsanleitung und in der Maschine selber</a:t>
            </a:r>
            <a:endParaRPr/>
          </a:p>
        </p:txBody>
      </p:sp>
      <p:sp>
        <p:nvSpPr>
          <p:cNvPr id="1495958990"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8D9744E6-E495-214B-42BB-EB7AC4CE8655}" type="slidenum">
              <a:rPr lang="de-DE"/>
              <a:t>26</a:t>
            </a:fld>
            <a:endParaRPr lang="de-D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Was nutzen wir hier im HyLeC? (1)</a:t>
            </a:r>
            <a:endParaRPr/>
          </a:p>
        </p:txBody>
      </p:sp>
      <p:sp>
        <p:nvSpPr>
          <p:cNvPr id="3" name="Textplatzhalter 2"/>
          <p:cNvSpPr>
            <a:spLocks noGrp="1"/>
          </p:cNvSpPr>
          <p:nvPr>
            <p:ph type="body" sz="quarter" idx="10"/>
          </p:nvPr>
        </p:nvSpPr>
        <p:spPr bwMode="auto"/>
        <p:txBody>
          <a:bodyPr/>
          <a:lstStyle/>
          <a:p>
            <a:pPr>
              <a:defRPr/>
            </a:pPr>
            <a:endParaRPr lang="de-DE" sz="2000">
              <a:solidFill>
                <a:schemeClr val="tx1"/>
              </a:solidFill>
            </a:endParaRPr>
          </a:p>
          <a:p>
            <a:pPr>
              <a:defRPr/>
            </a:pPr>
            <a:r>
              <a:rPr lang="de-DE" sz="2000">
                <a:solidFill>
                  <a:schemeClr val="tx1"/>
                </a:solidFill>
              </a:rPr>
              <a:t>Stickgarnen: Madeira Polyneon No. 40</a:t>
            </a:r>
            <a:endParaRPr/>
          </a:p>
          <a:p>
            <a:pPr>
              <a:buClrTx/>
              <a:buFont typeface="Wingdings"/>
              <a:buChar char="Ø"/>
              <a:defRPr/>
            </a:pPr>
            <a:r>
              <a:rPr lang="de-DE" sz="2000">
                <a:solidFill>
                  <a:schemeClr val="tx1"/>
                </a:solidFill>
              </a:rPr>
              <a:t>100% Polyester</a:t>
            </a:r>
            <a:endParaRPr/>
          </a:p>
          <a:p>
            <a:pPr>
              <a:buClrTx/>
              <a:buFont typeface="Wingdings"/>
              <a:buChar char="Ø"/>
              <a:defRPr/>
            </a:pPr>
            <a:r>
              <a:rPr lang="de-DE" sz="2000">
                <a:solidFill>
                  <a:schemeClr val="tx1"/>
                </a:solidFill>
              </a:rPr>
              <a:t>170 Unifarbspulen, 20 Multicolourspulen</a:t>
            </a:r>
            <a:endParaRPr/>
          </a:p>
          <a:p>
            <a:pPr>
              <a:buFont typeface="Wingdings"/>
              <a:buChar char="à"/>
              <a:defRPr/>
            </a:pPr>
            <a:endParaRPr lang="de-DE" sz="2000">
              <a:solidFill>
                <a:schemeClr val="tx1"/>
              </a:solidFill>
            </a:endParaRPr>
          </a:p>
          <a:p>
            <a:pPr>
              <a:defRPr/>
            </a:pPr>
            <a:r>
              <a:rPr lang="de-DE" sz="2000">
                <a:solidFill>
                  <a:schemeClr val="tx1"/>
                </a:solidFill>
              </a:rPr>
              <a:t>Unterfäden: Madeira Bobbinfil No. 60</a:t>
            </a:r>
            <a:endParaRPr/>
          </a:p>
          <a:p>
            <a:pPr>
              <a:buClrTx/>
              <a:buFont typeface="Wingdings"/>
              <a:buChar char="Ø"/>
              <a:defRPr/>
            </a:pPr>
            <a:r>
              <a:rPr lang="de-DE" sz="2000">
                <a:solidFill>
                  <a:schemeClr val="tx1"/>
                </a:solidFill>
              </a:rPr>
              <a:t>100% Polyester</a:t>
            </a:r>
            <a:endParaRPr/>
          </a:p>
          <a:p>
            <a:pPr>
              <a:defRPr/>
            </a:pPr>
            <a:r>
              <a:rPr lang="de-DE" sz="2000">
                <a:solidFill>
                  <a:schemeClr val="tx1"/>
                </a:solidFill>
              </a:rPr>
              <a:t>Nadeln: Madeira Universal-Sticknadeln Stärke 75/ System 130/ 705H</a:t>
            </a:r>
            <a:endParaRPr/>
          </a:p>
          <a:p>
            <a:pPr>
              <a:buClrTx/>
              <a:buFont typeface="Wingdings"/>
              <a:buChar char="Ø"/>
              <a:defRPr/>
            </a:pPr>
            <a:r>
              <a:rPr lang="de-DE" sz="2000">
                <a:solidFill>
                  <a:schemeClr val="tx1"/>
                </a:solidFill>
              </a:rPr>
              <a:t>Flachkolbennadel</a:t>
            </a:r>
            <a:endParaRPr/>
          </a:p>
          <a:p>
            <a:pPr>
              <a:buClrTx/>
              <a:buFont typeface="Wingdings"/>
              <a:buChar char="Ø"/>
              <a:defRPr/>
            </a:pPr>
            <a:r>
              <a:rPr lang="de-DE" sz="2000">
                <a:solidFill>
                  <a:schemeClr val="tx1"/>
                </a:solidFill>
              </a:rPr>
              <a:t>Für alle Maschinengarne aus Viskose, Polyester, Baumwolle</a:t>
            </a:r>
            <a:endParaRPr/>
          </a:p>
          <a:p>
            <a:pPr marL="0" indent="0">
              <a:buNone/>
              <a:defRPr/>
            </a:pPr>
            <a:endParaRPr lang="de-DE">
              <a:solidFill>
                <a:schemeClr val="tx1"/>
              </a:solidFill>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27</a:t>
            </a:fld>
            <a:endParaRPr lang="de-DE"/>
          </a:p>
        </p:txBody>
      </p:sp>
      <p:sp>
        <p:nvSpPr>
          <p:cNvPr id="1742789257" name="Textfeld 1742789256"/>
          <p:cNvSpPr txBox="1"/>
          <p:nvPr/>
        </p:nvSpPr>
        <p:spPr bwMode="auto">
          <a:xfrm>
            <a:off x="6184830" y="1388389"/>
            <a:ext cx="222788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498827787" name="Grafik 498827786"/>
          <p:cNvPicPr>
            <a:picLocks noChangeAspect="1"/>
          </p:cNvPicPr>
          <p:nvPr/>
        </p:nvPicPr>
        <p:blipFill>
          <a:blip r:embed="rId3"/>
          <a:stretch/>
        </p:blipFill>
        <p:spPr bwMode="auto">
          <a:xfrm>
            <a:off x="6788860" y="1012944"/>
            <a:ext cx="1527555" cy="209872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519" y="996286"/>
            <a:ext cx="8640959" cy="504055"/>
          </a:xfrm>
        </p:spPr>
        <p:txBody>
          <a:bodyPr/>
          <a:lstStyle/>
          <a:p>
            <a:pPr>
              <a:defRPr/>
            </a:pPr>
            <a:r>
              <a:rPr lang="de-DE">
                <a:solidFill>
                  <a:schemeClr val="tx1"/>
                </a:solidFill>
              </a:rPr>
              <a:t>Was nutzen wir hier im HyLeC? (2)</a:t>
            </a:r>
            <a:endParaRPr>
              <a:solidFill>
                <a:schemeClr val="tx1"/>
              </a:solidFill>
            </a:endParaRPr>
          </a:p>
        </p:txBody>
      </p:sp>
      <p:sp>
        <p:nvSpPr>
          <p:cNvPr id="3" name="Textplatzhalter 2"/>
          <p:cNvSpPr>
            <a:spLocks noGrp="1"/>
          </p:cNvSpPr>
          <p:nvPr>
            <p:ph type="body" sz="quarter" idx="10"/>
          </p:nvPr>
        </p:nvSpPr>
        <p:spPr bwMode="auto"/>
        <p:txBody>
          <a:bodyPr/>
          <a:lstStyle/>
          <a:p>
            <a:pPr>
              <a:defRPr/>
            </a:pPr>
            <a:endParaRPr/>
          </a:p>
          <a:p>
            <a:pPr>
              <a:defRPr/>
            </a:pPr>
            <a:r>
              <a:rPr lang="de-DE" sz="2000">
                <a:solidFill>
                  <a:schemeClr val="tx1"/>
                </a:solidFill>
              </a:rPr>
              <a:t>Stoffe: Baumwolle</a:t>
            </a:r>
            <a:endParaRPr/>
          </a:p>
          <a:p>
            <a:pPr>
              <a:buClrTx/>
              <a:buFont typeface="Wingdings"/>
              <a:buChar char="Ø"/>
              <a:defRPr/>
            </a:pPr>
            <a:r>
              <a:rPr lang="de-DE" sz="2000">
                <a:solidFill>
                  <a:schemeClr val="tx1"/>
                </a:solidFill>
              </a:rPr>
              <a:t> verschiedenfarbige Uni-Baumwollstoffe</a:t>
            </a:r>
            <a:endParaRPr/>
          </a:p>
          <a:p>
            <a:pPr marL="0" indent="0">
              <a:buClrTx/>
              <a:buFont typeface="Wingdings"/>
              <a:buNone/>
              <a:defRPr/>
            </a:pPr>
            <a:endParaRPr/>
          </a:p>
          <a:p>
            <a:pPr>
              <a:defRPr/>
            </a:pPr>
            <a:r>
              <a:rPr lang="de-DE" sz="2000">
                <a:solidFill>
                  <a:schemeClr val="tx1"/>
                </a:solidFill>
              </a:rPr>
              <a:t>Stickvliese</a:t>
            </a:r>
            <a:endParaRPr/>
          </a:p>
          <a:p>
            <a:pPr>
              <a:buClrTx/>
              <a:buFont typeface="Wingdings"/>
              <a:buChar char="Ø"/>
              <a:defRPr/>
            </a:pPr>
            <a:r>
              <a:rPr lang="de-DE" sz="2000">
                <a:solidFill>
                  <a:schemeClr val="tx1"/>
                </a:solidFill>
              </a:rPr>
              <a:t>Madeira Cotton Soft abreißbare Universalstickunterlage (unbehandelte Baumwolle)</a:t>
            </a:r>
            <a:endParaRPr/>
          </a:p>
          <a:p>
            <a:pPr>
              <a:buClrTx/>
              <a:buFont typeface="Wingdings"/>
              <a:buChar char="Ø"/>
              <a:defRPr/>
            </a:pPr>
            <a:r>
              <a:rPr lang="de-DE" sz="2000">
                <a:solidFill>
                  <a:schemeClr val="tx1"/>
                </a:solidFill>
              </a:rPr>
              <a:t>Sulky Filmoplast selbstklebend zum Ausreißen</a:t>
            </a:r>
            <a:endParaRPr/>
          </a:p>
          <a:p>
            <a:pPr>
              <a:buClrTx/>
              <a:buFont typeface="Wingdings"/>
              <a:buChar char="Ø"/>
              <a:defRPr/>
            </a:pPr>
            <a:r>
              <a:rPr lang="de-DE" sz="2000">
                <a:solidFill>
                  <a:schemeClr val="tx1"/>
                </a:solidFill>
              </a:rPr>
              <a:t>Madeira Avalon feine transparente Stickfolie (wasserlöslich)</a:t>
            </a:r>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28</a:t>
            </a:fld>
            <a:endParaRPr lang="de-DE"/>
          </a:p>
        </p:txBody>
      </p:sp>
      <p:pic>
        <p:nvPicPr>
          <p:cNvPr id="1497804358" name="Grafik 1497804357"/>
          <p:cNvPicPr>
            <a:picLocks noChangeAspect="1"/>
          </p:cNvPicPr>
          <p:nvPr/>
        </p:nvPicPr>
        <p:blipFill>
          <a:blip r:embed="rId3"/>
          <a:stretch/>
        </p:blipFill>
        <p:spPr bwMode="auto">
          <a:xfrm>
            <a:off x="6802621" y="963997"/>
            <a:ext cx="1513793" cy="207982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Austausch über die Erfahrungen</a:t>
            </a:r>
            <a:br>
              <a:rPr lang="de-DE"/>
            </a:br>
            <a:endParaRPr lang="de-DE"/>
          </a:p>
        </p:txBody>
      </p:sp>
      <p:sp>
        <p:nvSpPr>
          <p:cNvPr id="3" name="Textplatzhalter 2"/>
          <p:cNvSpPr>
            <a:spLocks noGrp="1"/>
          </p:cNvSpPr>
          <p:nvPr>
            <p:ph type="body" sz="quarter" idx="10"/>
          </p:nvPr>
        </p:nvSpPr>
        <p:spPr bwMode="auto">
          <a:xfrm>
            <a:off x="251520" y="1491630"/>
            <a:ext cx="8642350" cy="3240087"/>
          </a:xfrm>
        </p:spPr>
        <p:txBody>
          <a:bodyPr/>
          <a:lstStyle/>
          <a:p>
            <a:pPr marL="0" indent="0">
              <a:buClrTx/>
              <a:buNone/>
              <a:defRPr/>
            </a:pPr>
            <a:endParaRPr lang="de-DE">
              <a:solidFill>
                <a:schemeClr val="tx1"/>
              </a:solidFill>
            </a:endParaRPr>
          </a:p>
          <a:p>
            <a:pPr marL="0" indent="0">
              <a:buClrTx/>
              <a:buNone/>
              <a:defRPr/>
            </a:pPr>
            <a:endParaRPr lang="de-DE">
              <a:solidFill>
                <a:schemeClr val="tx1"/>
              </a:solidFill>
            </a:endParaRPr>
          </a:p>
          <a:p>
            <a:pPr>
              <a:buClrTx/>
              <a:defRPr/>
            </a:pPr>
            <a:r>
              <a:rPr lang="de-DE" sz="2000">
                <a:solidFill>
                  <a:schemeClr val="tx1"/>
                </a:solidFill>
              </a:rPr>
              <a:t>Was nehmt ihr mit? Was bleibt offen?</a:t>
            </a:r>
            <a:endParaRPr sz="2000"/>
          </a:p>
          <a:p>
            <a:pPr>
              <a:buClrTx/>
              <a:defRPr/>
            </a:pPr>
            <a:endParaRPr lang="de-DE" sz="2000">
              <a:solidFill>
                <a:schemeClr val="tx1"/>
              </a:solidFill>
            </a:endParaRPr>
          </a:p>
          <a:p>
            <a:pPr>
              <a:buClrTx/>
              <a:defRPr/>
            </a:pPr>
            <a:r>
              <a:rPr lang="de-DE" sz="2000">
                <a:solidFill>
                  <a:schemeClr val="tx1"/>
                </a:solidFill>
              </a:rPr>
              <a:t>Hat sich euer Bild vom maschinellen Sticken verändert?</a:t>
            </a:r>
            <a:endParaRPr sz="2000"/>
          </a:p>
          <a:p>
            <a:pPr>
              <a:buClrTx/>
              <a:defRPr/>
            </a:pPr>
            <a:endParaRPr lang="de-DE" sz="2000">
              <a:solidFill>
                <a:schemeClr val="tx1"/>
              </a:solidFill>
            </a:endParaRPr>
          </a:p>
          <a:p>
            <a:pPr>
              <a:buClrTx/>
              <a:defRPr/>
            </a:pPr>
            <a:r>
              <a:rPr lang="de-DE" sz="2000">
                <a:solidFill>
                  <a:schemeClr val="tx1"/>
                </a:solidFill>
              </a:rPr>
              <a:t>Welche Vor- und Nachteile erkennt ihr?</a:t>
            </a:r>
            <a:endParaRPr sz="2000"/>
          </a:p>
          <a:p>
            <a:pPr>
              <a:defRPr/>
            </a:pPr>
            <a:endParaRPr lang="de-DE"/>
          </a:p>
          <a:p>
            <a:pPr>
              <a:defRPr/>
            </a:pPr>
            <a:endParaRPr lang="de-DE"/>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29</a:t>
            </a:fld>
            <a:endParaRPr lang="de-D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69511918"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Erwartungen</a:t>
            </a:r>
            <a:endParaRPr/>
          </a:p>
        </p:txBody>
      </p:sp>
      <p:sp>
        <p:nvSpPr>
          <p:cNvPr id="977348515"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56672011-3336-6441-BDBC-940AE750B20E}" type="slidenum">
              <a:rPr lang="de-DE"/>
              <a:t>3</a:t>
            </a:fld>
            <a:endParaRPr lang="de-D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Abschluss</a:t>
            </a:r>
            <a:endParaRPr/>
          </a:p>
        </p:txBody>
      </p:sp>
      <p:sp>
        <p:nvSpPr>
          <p:cNvPr id="3" name="Textplatzhalter 2"/>
          <p:cNvSpPr>
            <a:spLocks noGrp="1"/>
          </p:cNvSpPr>
          <p:nvPr>
            <p:ph type="body" sz="quarter" idx="10"/>
          </p:nvPr>
        </p:nvSpPr>
        <p:spPr bwMode="auto"/>
        <p:txBody>
          <a:bodyPr/>
          <a:lstStyle/>
          <a:p>
            <a:pPr marL="0" indent="0">
              <a:buNone/>
              <a:defRPr/>
            </a:pPr>
            <a:endParaRPr lang="de-DE"/>
          </a:p>
          <a:p>
            <a:pPr marL="0" indent="0" algn="ctr">
              <a:buNone/>
              <a:defRPr/>
            </a:pPr>
            <a:endParaRPr lang="de-DE" sz="3200"/>
          </a:p>
          <a:p>
            <a:pPr marL="0" indent="0" algn="ctr">
              <a:buNone/>
              <a:defRPr/>
            </a:pPr>
            <a:r>
              <a:rPr lang="de-DE" sz="3200">
                <a:solidFill>
                  <a:schemeClr val="tx1"/>
                </a:solidFill>
              </a:rPr>
              <a:t>Feedback?</a:t>
            </a:r>
            <a:endParaRPr sz="3200"/>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30</a:t>
            </a:fld>
            <a:endParaRPr lang="de-DE"/>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25375600" name="Titel 1"/>
          <p:cNvSpPr>
            <a:spLocks noGrp="1"/>
          </p:cNvSpPr>
          <p:nvPr>
            <p:ph type="title"/>
          </p:nvPr>
        </p:nvSpPr>
        <p:spPr bwMode="auto">
          <a:xfrm>
            <a:off x="251520" y="843558"/>
            <a:ext cx="8640960" cy="504056"/>
          </a:xfrm>
        </p:spPr>
        <p:txBody>
          <a:bodyPr/>
          <a:lstStyle/>
          <a:p>
            <a:pPr>
              <a:defRPr/>
            </a:pPr>
            <a:r>
              <a:rPr lang="de-DE" sz="2800">
                <a:solidFill>
                  <a:schemeClr val="tx1"/>
                </a:solidFill>
              </a:rPr>
              <a:t>Literatur:</a:t>
            </a:r>
            <a:endParaRPr sz="2800">
              <a:solidFill>
                <a:schemeClr val="tx1"/>
              </a:solidFill>
            </a:endParaRPr>
          </a:p>
        </p:txBody>
      </p:sp>
      <p:sp>
        <p:nvSpPr>
          <p:cNvPr id="794255280" name="Textplatzhalter 2"/>
          <p:cNvSpPr>
            <a:spLocks noGrp="1"/>
          </p:cNvSpPr>
          <p:nvPr>
            <p:ph type="body" sz="quarter" idx="10"/>
          </p:nvPr>
        </p:nvSpPr>
        <p:spPr bwMode="auto">
          <a:xfrm>
            <a:off x="251520" y="1419622"/>
            <a:ext cx="8642350" cy="3240087"/>
          </a:xfrm>
        </p:spPr>
        <p:txBody>
          <a:bodyPr/>
          <a:lstStyle/>
          <a:p>
            <a:pPr>
              <a:defRPr/>
            </a:pPr>
            <a:r>
              <a:rPr lang="de-DE" sz="1600">
                <a:solidFill>
                  <a:schemeClr val="tx1"/>
                </a:solidFill>
              </a:rPr>
              <a:t>Bedienungsanleitung der Brother PR680W. Verfügbar unter: </a:t>
            </a:r>
            <a:r>
              <a:rPr lang="de-DE" sz="1600" b="0" i="0" u="none" strike="noStrike" cap="none" spc="0">
                <a:solidFill>
                  <a:schemeClr val="tx1"/>
                </a:solidFill>
                <a:latin typeface="Arial"/>
                <a:cs typeface="Arial"/>
              </a:rPr>
              <a:t>https://www.manualslib.de/manual/839967/Brother-Pr680W.html</a:t>
            </a:r>
            <a:endParaRPr lang="de-DE" sz="1600">
              <a:solidFill>
                <a:schemeClr val="tx1"/>
              </a:solidFill>
            </a:endParaRPr>
          </a:p>
          <a:p>
            <a:pPr>
              <a:defRPr/>
            </a:pPr>
            <a:r>
              <a:rPr lang="de-DE" sz="1600">
                <a:solidFill>
                  <a:schemeClr val="tx1"/>
                </a:solidFill>
              </a:rPr>
              <a:t>Brinkmann, Anna:Sticken – so einfach geht´s. München: GU 2014.</a:t>
            </a:r>
            <a:endParaRPr/>
          </a:p>
          <a:p>
            <a:pPr>
              <a:defRPr/>
            </a:pPr>
            <a:r>
              <a:rPr sz="1600" b="0" i="0" u="none">
                <a:solidFill>
                  <a:schemeClr val="tx1"/>
                </a:solidFill>
                <a:latin typeface="Arial"/>
                <a:ea typeface="Arial"/>
                <a:cs typeface="Arial"/>
              </a:rPr>
              <a:t>Brother Sewing Machines Europe GmbH</a:t>
            </a:r>
            <a:r>
              <a:rPr lang="de-DE" sz="2600">
                <a:solidFill>
                  <a:schemeClr val="tx1"/>
                </a:solidFill>
              </a:rPr>
              <a:t> </a:t>
            </a:r>
            <a:r>
              <a:rPr lang="de-DE" sz="1600">
                <a:solidFill>
                  <a:schemeClr val="tx1"/>
                </a:solidFill>
              </a:rPr>
              <a:t>(2022): PR680W 6-Nadel-Stickmaschine. Verfügbar unter: </a:t>
            </a:r>
            <a:r>
              <a:rPr lang="de-DE" sz="1600" b="0" i="0" u="sng" strike="noStrike" cap="none" spc="0">
                <a:solidFill>
                  <a:schemeClr val="tx1"/>
                </a:solidFill>
                <a:latin typeface="Arial"/>
                <a:cs typeface="Arial"/>
                <a:hlinkClick r:id="rId3" tooltip="https://sewingcraft.brother.eu/de-de/produkte/maschinen/semiprofessionelle-pr-vr-maschinen/semiprofessionelle-pr-vr-maschinen/pr680w"/>
              </a:rPr>
              <a:t>https://sewingcraft.brother.eu/de-de/produkte/maschinen/semiprofessionelle-pr-vr-maschinen/semiprofessionelle-pr-vr-maschinen/pr680w</a:t>
            </a:r>
            <a:r>
              <a:rPr lang="de-DE" sz="1600">
                <a:solidFill>
                  <a:schemeClr val="tx1"/>
                </a:solidFill>
              </a:rPr>
              <a:t> (zuletzt eingesehen: 08.12.22).</a:t>
            </a:r>
            <a:endParaRPr sz="1600">
              <a:solidFill>
                <a:schemeClr val="tx1"/>
              </a:solidFill>
            </a:endParaRPr>
          </a:p>
          <a:p>
            <a:pPr>
              <a:defRPr/>
            </a:pPr>
            <a:r>
              <a:rPr lang="de-DE" sz="1600">
                <a:solidFill>
                  <a:schemeClr val="tx1"/>
                </a:solidFill>
              </a:rPr>
              <a:t>Hightech aus der Stickmaschine. In: Mittex. Die Fachzeitschrift für textile Garn- und Flächenherstellung im deutschsprachigen Europa, Vol. 110, 2003.</a:t>
            </a:r>
            <a:endParaRPr/>
          </a:p>
          <a:p>
            <a:pPr>
              <a:defRPr/>
            </a:pPr>
            <a:r>
              <a:rPr lang="de-DE" sz="1600">
                <a:solidFill>
                  <a:schemeClr val="tx1"/>
                </a:solidFill>
              </a:rPr>
              <a:t>Madeira Garnfabrik (2022): Die richtigen Sticknadeln für ihre Ein- und Mehrkopfstickmaschinen. Verfügbar unter: </a:t>
            </a:r>
            <a:r>
              <a:rPr lang="de-DE" sz="1600" b="0" i="0" u="sng" strike="noStrike" cap="none" spc="0">
                <a:solidFill>
                  <a:schemeClr val="tx1"/>
                </a:solidFill>
                <a:latin typeface="Arial"/>
                <a:cs typeface="Arial"/>
                <a:hlinkClick r:id="rId4" tooltip="https://www.madeira.com/de/stickereibedarf/stickzubehoer/sticknadeln"/>
              </a:rPr>
              <a:t>https://www.madeira.com/de/stickereibedarf/stickzubehoer/sticknadeln</a:t>
            </a:r>
            <a:r>
              <a:rPr lang="de-DE" sz="1600">
                <a:solidFill>
                  <a:schemeClr val="tx1"/>
                </a:solidFill>
              </a:rPr>
              <a:t> (zuletzt eingesehen: 08.12.22).</a:t>
            </a:r>
            <a:endParaRPr/>
          </a:p>
        </p:txBody>
      </p:sp>
      <p:sp>
        <p:nvSpPr>
          <p:cNvPr id="2" name="Foliennummernplatzhalter 1"/>
          <p:cNvSpPr>
            <a:spLocks noGrp="1"/>
          </p:cNvSpPr>
          <p:nvPr>
            <p:ph type="sldNum" sz="quarter" idx="4"/>
          </p:nvPr>
        </p:nvSpPr>
        <p:spPr bwMode="auto"/>
        <p:txBody>
          <a:bodyPr/>
          <a:lstStyle/>
          <a:p>
            <a:pPr>
              <a:defRPr/>
            </a:pPr>
            <a:fld id="{63CECEBB-547B-4598-95D8-3FB4D608B5D5}" type="slidenum">
              <a:rPr lang="de-DE">
                <a:solidFill>
                  <a:prstClr val="black"/>
                </a:solidFill>
              </a:rPr>
              <a:t>32</a:t>
            </a:fld>
            <a:endParaRPr lang="de-DE">
              <a:solidFill>
                <a:prstClr val="black"/>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Was erwartet euch?</a:t>
            </a:r>
            <a:endParaRPr/>
          </a:p>
        </p:txBody>
      </p:sp>
      <p:sp>
        <p:nvSpPr>
          <p:cNvPr id="3" name="Textplatzhalter 2"/>
          <p:cNvSpPr>
            <a:spLocks noGrp="1"/>
          </p:cNvSpPr>
          <p:nvPr>
            <p:ph type="body" sz="quarter" idx="10"/>
          </p:nvPr>
        </p:nvSpPr>
        <p:spPr bwMode="auto">
          <a:xfrm>
            <a:off x="437542" y="1491627"/>
            <a:ext cx="8374910" cy="3240085"/>
          </a:xfrm>
        </p:spPr>
        <p:txBody>
          <a:bodyPr/>
          <a:lstStyle/>
          <a:p>
            <a:pPr marL="0" indent="0">
              <a:buClrTx/>
              <a:buFont typeface="Arial"/>
              <a:buNone/>
              <a:defRPr/>
            </a:pPr>
            <a:endParaRPr lang="de-DE" sz="2000">
              <a:solidFill>
                <a:schemeClr val="tx1"/>
              </a:solidFill>
            </a:endParaRPr>
          </a:p>
          <a:p>
            <a:pPr marL="349965" indent="-349965">
              <a:buClrTx/>
              <a:buFont typeface="Arial"/>
              <a:buAutoNum type="arabicPeriod"/>
              <a:defRPr/>
            </a:pPr>
            <a:r>
              <a:rPr lang="de-DE" sz="1600">
                <a:solidFill>
                  <a:schemeClr val="tx1"/>
                </a:solidFill>
              </a:rPr>
              <a:t>Was kann man sticken?</a:t>
            </a:r>
            <a:endParaRPr/>
          </a:p>
          <a:p>
            <a:pPr marL="349965" indent="-349965">
              <a:buClrTx/>
              <a:buFont typeface="Arial"/>
              <a:buAutoNum type="arabicPeriod"/>
              <a:defRPr/>
            </a:pPr>
            <a:r>
              <a:rPr lang="de-DE" sz="1600">
                <a:solidFill>
                  <a:schemeClr val="tx1"/>
                </a:solidFill>
              </a:rPr>
              <a:t>Stickmaschinen im Überblick</a:t>
            </a:r>
            <a:endParaRPr/>
          </a:p>
          <a:p>
            <a:pPr marL="349965" indent="-349965">
              <a:buClrTx/>
              <a:buFont typeface="Arial"/>
              <a:buAutoNum type="arabicPeriod"/>
              <a:defRPr/>
            </a:pPr>
            <a:r>
              <a:rPr lang="de-DE" sz="1600">
                <a:solidFill>
                  <a:schemeClr val="tx1"/>
                </a:solidFill>
              </a:rPr>
              <a:t>Ober- und Untergarn und deren Funktion</a:t>
            </a:r>
            <a:endParaRPr/>
          </a:p>
          <a:p>
            <a:pPr marL="349965" indent="-349965">
              <a:buClrTx/>
              <a:buFont typeface="Arial"/>
              <a:buAutoNum type="arabicPeriod"/>
              <a:defRPr/>
            </a:pPr>
            <a:r>
              <a:rPr lang="de-DE" sz="1600">
                <a:solidFill>
                  <a:schemeClr val="tx1"/>
                </a:solidFill>
              </a:rPr>
              <a:t>Doppelter Steppstich</a:t>
            </a:r>
            <a:endParaRPr/>
          </a:p>
          <a:p>
            <a:pPr marL="349965" indent="-349965">
              <a:buClrTx/>
              <a:buFont typeface="Arial"/>
              <a:buAutoNum type="arabicPeriod"/>
              <a:defRPr/>
            </a:pPr>
            <a:r>
              <a:rPr lang="de-DE" sz="1600">
                <a:solidFill>
                  <a:schemeClr val="tx1"/>
                </a:solidFill>
              </a:rPr>
              <a:t>Sticknadeln und Stoffe</a:t>
            </a:r>
            <a:endParaRPr/>
          </a:p>
          <a:p>
            <a:pPr marL="349965" indent="-349965">
              <a:buClrTx/>
              <a:buFont typeface="Arial"/>
              <a:buAutoNum type="arabicPeriod"/>
              <a:defRPr/>
            </a:pPr>
            <a:r>
              <a:rPr lang="de-DE" sz="2000" b="1">
                <a:solidFill>
                  <a:schemeClr val="tx1"/>
                </a:solidFill>
              </a:rPr>
              <a:t>Arbeit an der Stickmaschine</a:t>
            </a:r>
            <a:endParaRPr sz="2000" b="1">
              <a:solidFill>
                <a:schemeClr val="tx1"/>
              </a:solidFill>
            </a:endParaRPr>
          </a:p>
          <a:p>
            <a:pPr marL="349965" indent="-349965">
              <a:buClrTx/>
              <a:buFont typeface="Arial"/>
              <a:buAutoNum type="arabicPeriod"/>
              <a:defRPr/>
            </a:pPr>
            <a:r>
              <a:rPr lang="de-DE" sz="1600">
                <a:solidFill>
                  <a:schemeClr val="tx1"/>
                </a:solidFill>
              </a:rPr>
              <a:t>Typische Stickfehler</a:t>
            </a:r>
            <a:endParaRPr/>
          </a:p>
          <a:p>
            <a:pPr marL="349965" indent="-349965">
              <a:buClrTx/>
              <a:buFont typeface="Arial"/>
              <a:buAutoNum type="arabicPeriod"/>
              <a:defRPr/>
            </a:pPr>
            <a:r>
              <a:rPr lang="de-DE" sz="1600">
                <a:solidFill>
                  <a:schemeClr val="tx1"/>
                </a:solidFill>
              </a:rPr>
              <a:t> </a:t>
            </a:r>
            <a:r>
              <a:rPr lang="de-DE" sz="1600" b="0" i="0" u="none" strike="noStrike" cap="none" spc="0">
                <a:solidFill>
                  <a:schemeClr val="tx1"/>
                </a:solidFill>
                <a:latin typeface="Arial"/>
                <a:ea typeface="Arial"/>
                <a:cs typeface="Arial"/>
              </a:rPr>
              <a:t>Austausch über die Erfahrungen &amp; Feedback</a:t>
            </a:r>
            <a:endParaRPr lang="de-DE" sz="1600">
              <a:solidFill>
                <a:schemeClr val="tx1"/>
              </a:solidFill>
            </a:endParaRPr>
          </a:p>
          <a:p>
            <a:pPr>
              <a:defRPr/>
            </a:pPr>
            <a:endParaRPr lang="de-DE" sz="2200">
              <a:solidFill>
                <a:schemeClr val="tx1"/>
              </a:solidFill>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4</a:t>
            </a:fld>
            <a:endParaRPr lang="de-D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oliennummernplatzhalter 3"/>
          <p:cNvSpPr>
            <a:spLocks noGrp="1"/>
          </p:cNvSpPr>
          <p:nvPr>
            <p:ph type="sldNum" sz="quarter" idx="4"/>
          </p:nvPr>
        </p:nvSpPr>
        <p:spPr bwMode="auto"/>
        <p:txBody>
          <a:bodyPr/>
          <a:lstStyle/>
          <a:p>
            <a:pPr>
              <a:defRPr/>
            </a:pPr>
            <a:fld id="{63CECEBB-547B-4598-95D8-3FB4D608B5D5}" type="slidenum">
              <a:rPr lang="de-DE"/>
              <a:t>5</a:t>
            </a:fld>
            <a:endParaRPr lang="de-DE"/>
          </a:p>
        </p:txBody>
      </p:sp>
      <p:pic>
        <p:nvPicPr>
          <p:cNvPr id="1026" name="Picture 2"/>
          <p:cNvPicPr>
            <a:picLocks noChangeAspect="1" noChangeArrowheads="1"/>
          </p:cNvPicPr>
          <p:nvPr/>
        </p:nvPicPr>
        <p:blipFill>
          <a:blip r:embed="rId3"/>
          <a:stretch/>
        </p:blipFill>
        <p:spPr bwMode="auto">
          <a:xfrm>
            <a:off x="216078" y="1428342"/>
            <a:ext cx="2532399" cy="3183776"/>
          </a:xfrm>
          <a:prstGeom prst="rect">
            <a:avLst/>
          </a:prstGeom>
          <a:noFill/>
          <a:ln>
            <a:noFill/>
          </a:ln>
          <a:effectLst/>
        </p:spPr>
      </p:pic>
      <p:sp>
        <p:nvSpPr>
          <p:cNvPr id="5" name="Textfeld 4"/>
          <p:cNvSpPr txBox="1"/>
          <p:nvPr/>
        </p:nvSpPr>
        <p:spPr bwMode="auto">
          <a:xfrm>
            <a:off x="185953" y="4636857"/>
            <a:ext cx="2502446" cy="215444"/>
          </a:xfrm>
          <a:prstGeom prst="rect">
            <a:avLst/>
          </a:prstGeom>
          <a:noFill/>
        </p:spPr>
        <p:txBody>
          <a:bodyPr wrap="square" rtlCol="0">
            <a:spAutoFit/>
          </a:bodyPr>
          <a:lstStyle/>
          <a:p>
            <a:pPr>
              <a:defRPr/>
            </a:pPr>
            <a:r>
              <a:rPr lang="de-DE" sz="800"/>
              <a:t>https://www.instagram.com/p/CjIcMv-ufH9/?hl=de</a:t>
            </a:r>
            <a:endParaRPr/>
          </a:p>
        </p:txBody>
      </p:sp>
      <p:pic>
        <p:nvPicPr>
          <p:cNvPr id="1028" name="Picture 4"/>
          <p:cNvPicPr>
            <a:picLocks noChangeAspect="1" noChangeArrowheads="1"/>
          </p:cNvPicPr>
          <p:nvPr/>
        </p:nvPicPr>
        <p:blipFill>
          <a:blip r:embed="rId4"/>
          <a:stretch/>
        </p:blipFill>
        <p:spPr bwMode="auto">
          <a:xfrm>
            <a:off x="2984589" y="1392591"/>
            <a:ext cx="1611151" cy="2148202"/>
          </a:xfrm>
          <a:prstGeom prst="rect">
            <a:avLst/>
          </a:prstGeom>
          <a:noFill/>
          <a:ln>
            <a:noFill/>
          </a:ln>
          <a:effectLst/>
        </p:spPr>
      </p:pic>
      <p:sp>
        <p:nvSpPr>
          <p:cNvPr id="9" name="Textfeld 8"/>
          <p:cNvSpPr txBox="1"/>
          <p:nvPr/>
        </p:nvSpPr>
        <p:spPr bwMode="auto">
          <a:xfrm>
            <a:off x="2825974" y="3571313"/>
            <a:ext cx="2627954" cy="335315"/>
          </a:xfrm>
          <a:prstGeom prst="rect">
            <a:avLst/>
          </a:prstGeom>
          <a:noFill/>
        </p:spPr>
        <p:txBody>
          <a:bodyPr wrap="square" rtlCol="0">
            <a:spAutoFit/>
          </a:bodyPr>
          <a:lstStyle/>
          <a:p>
            <a:pPr>
              <a:defRPr/>
            </a:pPr>
            <a:r>
              <a:rPr lang="de-DE" sz="800"/>
              <a:t>https://www.pinterest.de/pin/847943436081205</a:t>
            </a:r>
            <a:endParaRPr/>
          </a:p>
          <a:p>
            <a:pPr>
              <a:defRPr/>
            </a:pPr>
            <a:r>
              <a:rPr lang="de-DE" sz="800"/>
              <a:t>190/</a:t>
            </a:r>
            <a:endParaRPr/>
          </a:p>
        </p:txBody>
      </p:sp>
      <p:sp>
        <p:nvSpPr>
          <p:cNvPr id="461846021" name="Textfeld 461846020"/>
          <p:cNvSpPr txBox="1"/>
          <p:nvPr/>
        </p:nvSpPr>
        <p:spPr bwMode="auto">
          <a:xfrm>
            <a:off x="5309339" y="3906630"/>
            <a:ext cx="1256195"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345597745" name="Grafik 345597744"/>
          <p:cNvPicPr>
            <a:picLocks noChangeAspect="1"/>
          </p:cNvPicPr>
          <p:nvPr/>
        </p:nvPicPr>
        <p:blipFill>
          <a:blip r:embed="rId5"/>
          <a:stretch/>
        </p:blipFill>
        <p:spPr bwMode="auto">
          <a:xfrm>
            <a:off x="6970749" y="2802007"/>
            <a:ext cx="1551496" cy="1939370"/>
          </a:xfrm>
          <a:prstGeom prst="rect">
            <a:avLst/>
          </a:prstGeom>
        </p:spPr>
      </p:pic>
      <p:sp>
        <p:nvSpPr>
          <p:cNvPr id="1924540411" name="Textfeld 1924540410"/>
          <p:cNvSpPr txBox="1"/>
          <p:nvPr/>
        </p:nvSpPr>
        <p:spPr bwMode="auto">
          <a:xfrm>
            <a:off x="6975003" y="2466692"/>
            <a:ext cx="1698006"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https://www.pinterest.de/pin/9992430414375218/</a:t>
            </a:r>
            <a:endParaRPr sz="800"/>
          </a:p>
        </p:txBody>
      </p:sp>
      <p:sp>
        <p:nvSpPr>
          <p:cNvPr id="1412750219" name="Textfeld 1412750218"/>
          <p:cNvSpPr txBox="1"/>
          <p:nvPr/>
        </p:nvSpPr>
        <p:spPr bwMode="auto">
          <a:xfrm>
            <a:off x="6900824" y="4708347"/>
            <a:ext cx="1518621"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https://www.pinterest.de/pin/2462974788916890/</a:t>
            </a:r>
            <a:endParaRPr/>
          </a:p>
        </p:txBody>
      </p:sp>
      <p:sp>
        <p:nvSpPr>
          <p:cNvPr id="949222203" name="Textfeld 949222202"/>
          <p:cNvSpPr txBox="1"/>
          <p:nvPr/>
        </p:nvSpPr>
        <p:spPr bwMode="auto">
          <a:xfrm>
            <a:off x="3480108" y="4044673"/>
            <a:ext cx="1532282"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044832933" name="Grafik 1044832932"/>
          <p:cNvPicPr>
            <a:picLocks noChangeAspect="1"/>
          </p:cNvPicPr>
          <p:nvPr/>
        </p:nvPicPr>
        <p:blipFill>
          <a:blip r:embed="rId6"/>
          <a:stretch/>
        </p:blipFill>
        <p:spPr bwMode="auto">
          <a:xfrm>
            <a:off x="2825974" y="3837000"/>
            <a:ext cx="2101402" cy="976315"/>
          </a:xfrm>
          <a:prstGeom prst="rect">
            <a:avLst/>
          </a:prstGeom>
        </p:spPr>
      </p:pic>
      <p:sp>
        <p:nvSpPr>
          <p:cNvPr id="2075775226" name="Textfeld 2075775225"/>
          <p:cNvSpPr txBox="1"/>
          <p:nvPr/>
        </p:nvSpPr>
        <p:spPr bwMode="auto">
          <a:xfrm>
            <a:off x="2825974" y="4813315"/>
            <a:ext cx="2263984"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https://www.pinterest.de/pin/650770214889159358/</a:t>
            </a:r>
            <a:endParaRPr sz="800"/>
          </a:p>
        </p:txBody>
      </p:sp>
      <p:sp>
        <p:nvSpPr>
          <p:cNvPr id="1721840939" name="Textfeld 1721840938"/>
          <p:cNvSpPr txBox="1"/>
          <p:nvPr/>
        </p:nvSpPr>
        <p:spPr bwMode="auto">
          <a:xfrm>
            <a:off x="235005" y="814690"/>
            <a:ext cx="7110462" cy="57915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3200">
                <a:latin typeface="Arial"/>
                <a:cs typeface="Arial"/>
              </a:rPr>
              <a:t>Was kann man sticken?</a:t>
            </a:r>
            <a:endParaRPr sz="3200">
              <a:latin typeface="Arial"/>
              <a:cs typeface="Arial"/>
            </a:endParaRPr>
          </a:p>
        </p:txBody>
      </p:sp>
      <p:sp>
        <p:nvSpPr>
          <p:cNvPr id="413405635" name="Textfeld 413405634"/>
          <p:cNvSpPr txBox="1"/>
          <p:nvPr/>
        </p:nvSpPr>
        <p:spPr bwMode="auto">
          <a:xfrm>
            <a:off x="6970749" y="1158874"/>
            <a:ext cx="1841499"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043679454" name="Grafik 1043679453"/>
          <p:cNvPicPr>
            <a:picLocks noChangeAspect="1"/>
          </p:cNvPicPr>
          <p:nvPr/>
        </p:nvPicPr>
        <p:blipFill>
          <a:blip r:embed="rId7"/>
          <a:stretch/>
        </p:blipFill>
        <p:spPr bwMode="auto">
          <a:xfrm>
            <a:off x="7056416" y="842065"/>
            <a:ext cx="1624627" cy="1624627"/>
          </a:xfrm>
          <a:prstGeom prst="rect">
            <a:avLst/>
          </a:prstGeom>
        </p:spPr>
      </p:pic>
      <p:sp>
        <p:nvSpPr>
          <p:cNvPr id="196846426" name="Textfeld 196846425"/>
          <p:cNvSpPr txBox="1"/>
          <p:nvPr/>
        </p:nvSpPr>
        <p:spPr bwMode="auto">
          <a:xfrm>
            <a:off x="4875249" y="1841499"/>
            <a:ext cx="1619249"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64228728" name="Grafik 164228727"/>
          <p:cNvPicPr>
            <a:picLocks noChangeAspect="1"/>
          </p:cNvPicPr>
          <p:nvPr/>
        </p:nvPicPr>
        <p:blipFill>
          <a:blip r:embed="rId8"/>
          <a:stretch/>
        </p:blipFill>
        <p:spPr bwMode="auto">
          <a:xfrm>
            <a:off x="5012389" y="1389558"/>
            <a:ext cx="1706166" cy="1630672"/>
          </a:xfrm>
          <a:prstGeom prst="rect">
            <a:avLst/>
          </a:prstGeom>
        </p:spPr>
      </p:pic>
      <p:sp>
        <p:nvSpPr>
          <p:cNvPr id="1077660036" name="Textfeld 1077660035"/>
          <p:cNvSpPr txBox="1"/>
          <p:nvPr/>
        </p:nvSpPr>
        <p:spPr bwMode="auto">
          <a:xfrm>
            <a:off x="5012389" y="3023263"/>
            <a:ext cx="1807612"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https://www.pinterest.de/pin/11399805454667154/</a:t>
            </a:r>
            <a:endParaRPr sz="800"/>
          </a:p>
        </p:txBody>
      </p:sp>
      <p:sp>
        <p:nvSpPr>
          <p:cNvPr id="1063314925" name="Textfeld 1063314924"/>
          <p:cNvSpPr txBox="1"/>
          <p:nvPr/>
        </p:nvSpPr>
        <p:spPr bwMode="auto">
          <a:xfrm>
            <a:off x="5224499" y="3889374"/>
            <a:ext cx="1143000"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437001930" name="Grafik 437001929"/>
          <p:cNvPicPr>
            <a:picLocks noChangeAspect="1"/>
          </p:cNvPicPr>
          <p:nvPr/>
        </p:nvPicPr>
        <p:blipFill>
          <a:blip r:embed="rId9"/>
          <a:stretch/>
        </p:blipFill>
        <p:spPr bwMode="auto">
          <a:xfrm>
            <a:off x="5173629" y="3328183"/>
            <a:ext cx="1485131" cy="1485131"/>
          </a:xfrm>
          <a:prstGeom prst="rect">
            <a:avLst/>
          </a:prstGeom>
        </p:spPr>
      </p:pic>
      <p:sp>
        <p:nvSpPr>
          <p:cNvPr id="289678440" name="Textfeld 289678439"/>
          <p:cNvSpPr txBox="1"/>
          <p:nvPr/>
        </p:nvSpPr>
        <p:spPr bwMode="auto">
          <a:xfrm>
            <a:off x="5245634" y="4813315"/>
            <a:ext cx="1413126"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https://www.pinterest.de/pin/343258802860548211/</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647988693"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Sticken – Was ist das eigentlich?</a:t>
            </a:r>
            <a:endParaRPr/>
          </a:p>
        </p:txBody>
      </p:sp>
      <p:sp>
        <p:nvSpPr>
          <p:cNvPr id="431734567"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C75EC5B1-2681-1B2B-21C5-3CE030E9C9B2}" type="slidenum">
              <a:rPr lang="de-DE"/>
              <a:t>6</a:t>
            </a:fld>
            <a:endParaRPr lang="de-DE"/>
          </a:p>
        </p:txBody>
      </p:sp>
      <p:pic>
        <p:nvPicPr>
          <p:cNvPr id="4" name="Picture 2"/>
          <p:cNvPicPr>
            <a:picLocks noChangeAspect="1" noChangeArrowheads="1"/>
          </p:cNvPicPr>
          <p:nvPr/>
        </p:nvPicPr>
        <p:blipFill>
          <a:blip r:embed="rId3"/>
          <a:stretch/>
        </p:blipFill>
        <p:spPr bwMode="auto">
          <a:xfrm>
            <a:off x="5580112" y="1925960"/>
            <a:ext cx="3023319" cy="2267490"/>
          </a:xfrm>
          <a:prstGeom prst="rect">
            <a:avLst/>
          </a:prstGeom>
          <a:noFill/>
          <a:ln>
            <a:noFill/>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88473329" name="Titel 1"/>
          <p:cNvSpPr>
            <a:spLocks noGrp="1"/>
          </p:cNvSpPr>
          <p:nvPr>
            <p:ph type="title"/>
          </p:nvPr>
        </p:nvSpPr>
        <p:spPr bwMode="auto">
          <a:xfrm>
            <a:off x="251520" y="915566"/>
            <a:ext cx="8640960" cy="504056"/>
          </a:xfrm>
        </p:spPr>
        <p:txBody>
          <a:bodyPr>
            <a:normAutofit/>
          </a:bodyPr>
          <a:lstStyle/>
          <a:p>
            <a:pPr>
              <a:lnSpc>
                <a:spcPct val="90000"/>
              </a:lnSpc>
              <a:defRPr/>
            </a:pPr>
            <a:r>
              <a:rPr lang="de-DE" sz="3000">
                <a:solidFill>
                  <a:schemeClr val="tx1"/>
                </a:solidFill>
              </a:rPr>
              <a:t>Sticken -  Was ist das eigentlich? (2)</a:t>
            </a:r>
            <a:endParaRPr/>
          </a:p>
        </p:txBody>
      </p:sp>
      <p:sp>
        <p:nvSpPr>
          <p:cNvPr id="1606249711" name="Textplatzhalter 2"/>
          <p:cNvSpPr>
            <a:spLocks noGrp="1"/>
          </p:cNvSpPr>
          <p:nvPr>
            <p:ph sz="half" idx="12"/>
          </p:nvPr>
        </p:nvSpPr>
        <p:spPr bwMode="auto">
          <a:xfrm>
            <a:off x="251520" y="1779662"/>
            <a:ext cx="8496944" cy="2592287"/>
          </a:xfrm>
        </p:spPr>
        <p:txBody>
          <a:bodyPr>
            <a:normAutofit/>
          </a:bodyPr>
          <a:lstStyle/>
          <a:p>
            <a:pPr>
              <a:lnSpc>
                <a:spcPct val="90000"/>
              </a:lnSpc>
              <a:spcAft>
                <a:spcPts val="599"/>
              </a:spcAft>
              <a:buClrTx/>
              <a:defRPr/>
            </a:pPr>
            <a:endParaRPr/>
          </a:p>
          <a:p>
            <a:pPr>
              <a:lnSpc>
                <a:spcPct val="90000"/>
              </a:lnSpc>
              <a:spcAft>
                <a:spcPts val="600"/>
              </a:spcAft>
              <a:buClrTx/>
              <a:defRPr/>
            </a:pPr>
            <a:r>
              <a:rPr lang="de-DE" sz="2000">
                <a:solidFill>
                  <a:schemeClr val="tx1"/>
                </a:solidFill>
              </a:rPr>
              <a:t>Textile Technik, bei der ein Trägermaterial </a:t>
            </a:r>
            <a:br>
              <a:rPr lang="de-DE" sz="2000">
                <a:solidFill>
                  <a:schemeClr val="tx1"/>
                </a:solidFill>
              </a:rPr>
            </a:br>
            <a:r>
              <a:rPr lang="de-DE" sz="2000">
                <a:solidFill>
                  <a:schemeClr val="tx1"/>
                </a:solidFill>
              </a:rPr>
              <a:t>mittels Durchziehen und Aufnähen von Fäden </a:t>
            </a:r>
            <a:br>
              <a:rPr lang="de-DE" sz="2000">
                <a:solidFill>
                  <a:schemeClr val="tx1"/>
                </a:solidFill>
              </a:rPr>
            </a:br>
            <a:r>
              <a:rPr lang="de-DE" sz="2000">
                <a:solidFill>
                  <a:schemeClr val="tx1"/>
                </a:solidFill>
              </a:rPr>
              <a:t>verziert wird</a:t>
            </a:r>
            <a:endParaRPr/>
          </a:p>
          <a:p>
            <a:pPr>
              <a:lnSpc>
                <a:spcPct val="90000"/>
              </a:lnSpc>
              <a:spcAft>
                <a:spcPts val="600"/>
              </a:spcAft>
              <a:buClrTx/>
              <a:defRPr/>
            </a:pPr>
            <a:r>
              <a:rPr lang="de-DE" sz="2000">
                <a:solidFill>
                  <a:schemeClr val="tx1"/>
                </a:solidFill>
              </a:rPr>
              <a:t>Muster und Motive eignen sich besonders gut </a:t>
            </a:r>
            <a:br>
              <a:rPr lang="de-DE" sz="2000">
                <a:solidFill>
                  <a:schemeClr val="tx1"/>
                </a:solidFill>
              </a:rPr>
            </a:br>
            <a:r>
              <a:rPr lang="de-DE" sz="2000">
                <a:solidFill>
                  <a:schemeClr val="tx1"/>
                </a:solidFill>
              </a:rPr>
              <a:t>für Dekorationen und Verschönerungen</a:t>
            </a:r>
            <a:endParaRPr/>
          </a:p>
          <a:p>
            <a:pPr>
              <a:lnSpc>
                <a:spcPct val="90000"/>
              </a:lnSpc>
              <a:spcAft>
                <a:spcPts val="600"/>
              </a:spcAft>
              <a:buClrTx/>
              <a:defRPr/>
            </a:pPr>
            <a:r>
              <a:rPr lang="de-DE" sz="2000">
                <a:solidFill>
                  <a:schemeClr val="tx1"/>
                </a:solidFill>
              </a:rPr>
              <a:t>Nähen vs. Sticken = konstruktiv vs. dekorativ </a:t>
            </a:r>
            <a:endParaRPr sz="2000">
              <a:solidFill>
                <a:schemeClr val="tx1"/>
              </a:solidFill>
            </a:endParaRPr>
          </a:p>
        </p:txBody>
      </p:sp>
      <p:sp>
        <p:nvSpPr>
          <p:cNvPr id="2" name="Foliennummernplatzhalter 1"/>
          <p:cNvSpPr>
            <a:spLocks noGrp="1"/>
          </p:cNvSpPr>
          <p:nvPr>
            <p:ph type="sldNum" sz="quarter" idx="4"/>
          </p:nvPr>
        </p:nvSpPr>
        <p:spPr bwMode="auto"/>
        <p:txBody>
          <a:bodyPr/>
          <a:lstStyle/>
          <a:p>
            <a:pPr>
              <a:defRPr/>
            </a:pPr>
            <a:fld id="{63CECEBB-547B-4598-95D8-3FB4D608B5D5}" type="slidenum">
              <a:rPr lang="de-DE"/>
              <a:t>7</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62497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62497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62497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130167433"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sz="2800">
                <a:solidFill>
                  <a:schemeClr val="tx1"/>
                </a:solidFill>
              </a:rPr>
              <a:t>Freihandsticken vs. Maschinensticken</a:t>
            </a:r>
            <a:endParaRPr/>
          </a:p>
        </p:txBody>
      </p:sp>
      <p:sp>
        <p:nvSpPr>
          <p:cNvPr id="1987424446" name="Bildplatzhalter 2"/>
          <p:cNvSpPr>
            <a:spLocks noGrp="1"/>
          </p:cNvSpPr>
          <p:nvPr>
            <p:ph type="pic" idx="10"/>
          </p:nvPr>
        </p:nvSpPr>
        <p:spPr bwMode="auto">
          <a:xfrm>
            <a:off x="251519" y="1491629"/>
            <a:ext cx="4104452" cy="3225930"/>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i="1"/>
          </a:p>
          <a:p>
            <a:pPr>
              <a:defRPr/>
            </a:pPr>
            <a:endParaRPr i="1"/>
          </a:p>
          <a:p>
            <a:pPr>
              <a:defRPr/>
            </a:pPr>
            <a:r>
              <a:rPr i="1"/>
              <a:t>Bild von Sticken per Hand</a:t>
            </a:r>
            <a:endParaRPr/>
          </a:p>
        </p:txBody>
      </p:sp>
      <p:sp>
        <p:nvSpPr>
          <p:cNvPr id="974706803" name="Bildplatzhalter 2"/>
          <p:cNvSpPr>
            <a:spLocks noGrp="1"/>
          </p:cNvSpPr>
          <p:nvPr>
            <p:ph type="pic" idx="1"/>
          </p:nvPr>
        </p:nvSpPr>
        <p:spPr bwMode="auto">
          <a:xfrm>
            <a:off x="4788027" y="1493475"/>
            <a:ext cx="4104452" cy="3225930"/>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i="1"/>
          </a:p>
          <a:p>
            <a:pPr>
              <a:defRPr/>
            </a:pPr>
            <a:endParaRPr i="1"/>
          </a:p>
        </p:txBody>
      </p:sp>
      <p:sp>
        <p:nvSpPr>
          <p:cNvPr id="110764561" name="Foliennummernplatzhalter 5"/>
          <p:cNvSpPr>
            <a:spLocks noGrp="1"/>
          </p:cNvSpPr>
          <p:nvPr>
            <p:ph type="sldNum" sz="quarter" idx="4"/>
          </p:nvPr>
        </p:nvSpPr>
        <p:spPr bwMode="auto">
          <a:xfrm>
            <a:off x="8198352" y="4894006"/>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366E3693-161A-A1D6-4319-E27A20A19706}" type="slidenum">
              <a:rPr lang="de-DE"/>
              <a:t>8</a:t>
            </a:fld>
            <a:endParaRPr lang="de-DE"/>
          </a:p>
        </p:txBody>
      </p:sp>
      <p:pic>
        <p:nvPicPr>
          <p:cNvPr id="1026" name="Picture 2"/>
          <p:cNvPicPr>
            <a:picLocks noChangeAspect="1" noChangeArrowheads="1"/>
          </p:cNvPicPr>
          <p:nvPr/>
        </p:nvPicPr>
        <p:blipFill>
          <a:blip r:embed="rId3"/>
          <a:stretch/>
        </p:blipFill>
        <p:spPr bwMode="auto">
          <a:xfrm>
            <a:off x="4788024" y="1491630"/>
            <a:ext cx="2900894" cy="3384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79625019"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Verschiedene Stickmaschinen im Überblick</a:t>
            </a:r>
            <a:endParaRPr/>
          </a:p>
        </p:txBody>
      </p:sp>
      <p:sp>
        <p:nvSpPr>
          <p:cNvPr id="607572209" name="Inhaltsplatzhalter 2"/>
          <p:cNvSpPr>
            <a:spLocks noGrp="1"/>
          </p:cNvSpPr>
          <p:nvPr>
            <p:ph sz="half" idx="12"/>
          </p:nvPr>
        </p:nvSpPr>
        <p:spPr bwMode="auto">
          <a:xfrm>
            <a:off x="251519" y="1491630"/>
            <a:ext cx="4104455" cy="3232453"/>
          </a:xfrm>
          <a:prstGeom prst="rect">
            <a:avLst/>
          </a:prstGeom>
        </p:spPr>
        <p:txBody>
          <a:bodyPr/>
          <a:lstStyle>
            <a:lvl1pPr>
              <a:buClr>
                <a:srgbClr val="84B818"/>
              </a:buClr>
              <a:defRPr sz="2400">
                <a:solidFill>
                  <a:srgbClr val="565656"/>
                </a:solidFill>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marL="0" indent="0">
              <a:buClr>
                <a:srgbClr val="84B818"/>
              </a:buClr>
              <a:buFont typeface="Arial"/>
              <a:buNone/>
              <a:defRPr/>
            </a:pPr>
            <a:r>
              <a:rPr u="none">
                <a:solidFill>
                  <a:schemeClr val="tx1"/>
                </a:solidFill>
              </a:rPr>
              <a:t>Einnadel-Systeme:</a:t>
            </a:r>
            <a:endParaRPr u="none"/>
          </a:p>
          <a:p>
            <a:pPr marL="0" indent="0">
              <a:buClr>
                <a:srgbClr val="84B818"/>
              </a:buClr>
              <a:buFont typeface="Arial"/>
              <a:buNone/>
              <a:defRPr/>
            </a:pPr>
            <a:endParaRPr u="sng">
              <a:solidFill>
                <a:schemeClr val="tx1"/>
              </a:solidFill>
            </a:endParaRPr>
          </a:p>
          <a:p>
            <a:pPr>
              <a:defRPr/>
            </a:pPr>
            <a:endParaRPr u="sng">
              <a:solidFill>
                <a:schemeClr val="tx1"/>
              </a:solidFill>
            </a:endParaRPr>
          </a:p>
        </p:txBody>
      </p:sp>
      <p:sp>
        <p:nvSpPr>
          <p:cNvPr id="1107718769" name="Inhaltsplatzhalter 2"/>
          <p:cNvSpPr>
            <a:spLocks noGrp="1"/>
          </p:cNvSpPr>
          <p:nvPr>
            <p:ph sz="half" idx="11"/>
          </p:nvPr>
        </p:nvSpPr>
        <p:spPr bwMode="auto">
          <a:xfrm>
            <a:off x="4788023" y="1491630"/>
            <a:ext cx="4104455" cy="3232453"/>
          </a:xfrm>
          <a:prstGeom prst="rect">
            <a:avLst/>
          </a:prstGeom>
        </p:spPr>
        <p:txBody>
          <a:bodyPr/>
          <a:lstStyle>
            <a:lvl1pPr>
              <a:buClr>
                <a:srgbClr val="84B818"/>
              </a:buClr>
              <a:defRPr sz="2400">
                <a:solidFill>
                  <a:srgbClr val="565656"/>
                </a:solidFill>
                <a:latin typeface="Arial"/>
                <a:cs typeface="Arial"/>
              </a:defRPr>
            </a:lvl1pPr>
            <a:lvl2pPr>
              <a:defRPr sz="2400">
                <a:latin typeface="Akkurat"/>
              </a:defRPr>
            </a:lvl2pPr>
            <a:lvl3pPr>
              <a:defRPr sz="2000">
                <a:latin typeface="Akkurat"/>
              </a:defRPr>
            </a:lvl3pPr>
            <a:lvl4pPr>
              <a:defRPr sz="1800">
                <a:latin typeface="Akkurat"/>
              </a:defRPr>
            </a:lvl4pPr>
            <a:lvl5pPr>
              <a:defRPr sz="1800">
                <a:latin typeface="Akkurat"/>
              </a:defRPr>
            </a:lvl5pPr>
            <a:lvl6pPr>
              <a:defRPr sz="1800"/>
            </a:lvl6pPr>
            <a:lvl7pPr>
              <a:defRPr sz="1800"/>
            </a:lvl7pPr>
            <a:lvl8pPr>
              <a:defRPr sz="1800"/>
            </a:lvl8pPr>
            <a:lvl9pPr>
              <a:defRPr sz="1800"/>
            </a:lvl9pPr>
          </a:lstStyle>
          <a:p>
            <a:pPr marL="0" indent="0">
              <a:buClr>
                <a:srgbClr val="84B818"/>
              </a:buClr>
              <a:buFont typeface="Arial"/>
              <a:buNone/>
              <a:defRPr/>
            </a:pPr>
            <a:r>
              <a:rPr u="none">
                <a:solidFill>
                  <a:schemeClr val="tx1"/>
                </a:solidFill>
              </a:rPr>
              <a:t>Mehrnadelsysteme:</a:t>
            </a:r>
            <a:endParaRPr u="none"/>
          </a:p>
          <a:p>
            <a:pPr marL="0" indent="0">
              <a:buClr>
                <a:srgbClr val="84B818"/>
              </a:buClr>
              <a:buFont typeface="Arial"/>
              <a:buNone/>
              <a:defRPr/>
            </a:pPr>
            <a:endParaRPr u="sng">
              <a:solidFill>
                <a:schemeClr val="tx1"/>
              </a:solidFill>
            </a:endParaRPr>
          </a:p>
        </p:txBody>
      </p:sp>
      <p:sp>
        <p:nvSpPr>
          <p:cNvPr id="1227619648" name="Foliennummernplatzhalter 5"/>
          <p:cNvSpPr>
            <a:spLocks noGrp="1"/>
          </p:cNvSpPr>
          <p:nvPr>
            <p:ph type="sldNum" sz="quarter" idx="4"/>
          </p:nvPr>
        </p:nvSpPr>
        <p:spPr bwMode="auto">
          <a:xfrm>
            <a:off x="8198352" y="4894006"/>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04F17D8E-38A8-F8EC-2120-528A2253E4BA}" type="slidenum">
              <a:rPr lang="de-DE"/>
              <a:t>9</a:t>
            </a:fld>
            <a:endParaRPr lang="de-DE"/>
          </a:p>
        </p:txBody>
      </p:sp>
      <p:sp>
        <p:nvSpPr>
          <p:cNvPr id="1152669188" name="Textfeld 1152669187"/>
          <p:cNvSpPr txBox="1"/>
          <p:nvPr/>
        </p:nvSpPr>
        <p:spPr bwMode="auto">
          <a:xfrm>
            <a:off x="2732099" y="4017064"/>
            <a:ext cx="4763110" cy="4877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sz="2600">
              <a:solidFill>
                <a:srgbClr val="FF0000"/>
              </a:solidFill>
            </a:endParaRPr>
          </a:p>
        </p:txBody>
      </p:sp>
      <p:pic>
        <p:nvPicPr>
          <p:cNvPr id="2050" name="Picture 2" descr="C:\Users\Besitzer\Desktop\IMG_20221214_103434_851.JPG"/>
          <p:cNvPicPr>
            <a:picLocks noChangeAspect="1" noChangeArrowheads="1"/>
          </p:cNvPicPr>
          <p:nvPr/>
        </p:nvPicPr>
        <p:blipFill>
          <a:blip r:embed="rId3"/>
          <a:stretch/>
        </p:blipFill>
        <p:spPr bwMode="auto">
          <a:xfrm>
            <a:off x="323529" y="2043911"/>
            <a:ext cx="4248472" cy="2831878"/>
          </a:xfrm>
          <a:prstGeom prst="rect">
            <a:avLst/>
          </a:prstGeom>
          <a:noFill/>
        </p:spPr>
      </p:pic>
      <p:pic>
        <p:nvPicPr>
          <p:cNvPr id="2051" name="Picture 3" descr="C:\Users\Besitzer\Desktop\neui IMG_20221214_104559_167.JPG"/>
          <p:cNvPicPr>
            <a:picLocks noChangeAspect="1" noChangeArrowheads="1"/>
          </p:cNvPicPr>
          <p:nvPr/>
        </p:nvPicPr>
        <p:blipFill>
          <a:blip r:embed="rId4"/>
          <a:stretch/>
        </p:blipFill>
        <p:spPr bwMode="auto">
          <a:xfrm>
            <a:off x="4788024" y="2043911"/>
            <a:ext cx="4193433" cy="2795190"/>
          </a:xfrm>
          <a:prstGeom prst="rect">
            <a:avLst/>
          </a:prstGeom>
          <a:noFill/>
        </p:spPr>
      </p:pic>
    </p:spTree>
  </p:cSld>
  <p:clrMapOvr>
    <a:masterClrMapping/>
  </p:clrMapOvr>
</p:sld>
</file>

<file path=ppt/theme/theme1.xml><?xml version="1.0" encoding="utf-8"?>
<a:theme xmlns:a="http://schemas.openxmlformats.org/drawingml/2006/main" name="Masterfoli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rissa">
      <a:majorFont>
        <a:latin typeface="Calibri"/>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1621</Words>
  <Application>Microsoft Macintosh PowerPoint</Application>
  <DocSecurity>0</DocSecurity>
  <PresentationFormat>Bildschirmpräsentation (16:9)</PresentationFormat>
  <Paragraphs>272</Paragraphs>
  <Slides>32</Slides>
  <Notes>32</Notes>
  <HiddenSlides>12</HiddenSlides>
  <MMClips>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32</vt:i4>
      </vt:variant>
    </vt:vector>
  </HeadingPairs>
  <TitlesOfParts>
    <vt:vector size="40" baseType="lpstr">
      <vt:lpstr>Akkurat</vt:lpstr>
      <vt:lpstr>Arial</vt:lpstr>
      <vt:lpstr>Calibri</vt:lpstr>
      <vt:lpstr>Lucida Sans</vt:lpstr>
      <vt:lpstr>Open Sans</vt:lpstr>
      <vt:lpstr>Times New Roman</vt:lpstr>
      <vt:lpstr>Wingdings</vt:lpstr>
      <vt:lpstr>Masterfolie</vt:lpstr>
      <vt:lpstr>Stickmaschine -Easy Start-</vt:lpstr>
      <vt:lpstr>Begrüßung und thematischer Einstieg </vt:lpstr>
      <vt:lpstr>Erwartungen</vt:lpstr>
      <vt:lpstr>Was erwartet euch?</vt:lpstr>
      <vt:lpstr>PowerPoint-Präsentation</vt:lpstr>
      <vt:lpstr>Sticken – Was ist das eigentlich?</vt:lpstr>
      <vt:lpstr>Sticken -  Was ist das eigentlich? (2)</vt:lpstr>
      <vt:lpstr>Freihandsticken vs. Maschinensticken</vt:lpstr>
      <vt:lpstr>Verschiedene Stickmaschinen im Überblick</vt:lpstr>
      <vt:lpstr>Stickmaschine PR680W</vt:lpstr>
      <vt:lpstr>Verschiedene Stickmaschinen im Überblick (2)</vt:lpstr>
      <vt:lpstr>Gewerblicher Nutzen von Stickmaschinen</vt:lpstr>
      <vt:lpstr>Ober-und Untergarn und deren Funktion</vt:lpstr>
      <vt:lpstr>Wie entsteht ein Stickmuster?</vt:lpstr>
      <vt:lpstr>PowerPoint-Präsentation</vt:lpstr>
      <vt:lpstr>Double Lockstitch (doppelter Steppstich) </vt:lpstr>
      <vt:lpstr>Sticharten im Überblick (2)</vt:lpstr>
      <vt:lpstr>Sticharten im Überblick (3)</vt:lpstr>
      <vt:lpstr>PowerPoint-Präsentation</vt:lpstr>
      <vt:lpstr>Stickvlies</vt:lpstr>
      <vt:lpstr>Garn</vt:lpstr>
      <vt:lpstr>Motivauswahl</vt:lpstr>
      <vt:lpstr>PowerPoint-Präsentation</vt:lpstr>
      <vt:lpstr>Quiz (1)</vt:lpstr>
      <vt:lpstr>Quiz (2)  </vt:lpstr>
      <vt:lpstr>Typische Stickfehler</vt:lpstr>
      <vt:lpstr>Was nutzen wir hier im HyLeC? (1)</vt:lpstr>
      <vt:lpstr>Was nutzen wir hier im HyLeC? (2)</vt:lpstr>
      <vt:lpstr>Austausch über die Erfahrungen </vt:lpstr>
      <vt:lpstr>Abschluss</vt:lpstr>
      <vt:lpstr>PowerPoint-Präsentation</vt:lpstr>
      <vt:lpstr>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Schäfer, Sabine</dc:creator>
  <cp:keywords/>
  <dc:description/>
  <cp:lastModifiedBy>Marius Baron</cp:lastModifiedBy>
  <cp:revision>228</cp:revision>
  <dcterms:created xsi:type="dcterms:W3CDTF">2017-06-13T08:51:48Z</dcterms:created>
  <dcterms:modified xsi:type="dcterms:W3CDTF">2025-05-08T10:48:59Z</dcterms:modified>
  <cp:category/>
  <dc:identifier/>
  <cp:contentStatus/>
  <dc:language/>
  <cp:version/>
</cp:coreProperties>
</file>