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9144000" cy="51435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p:cViewPr>
        <p:scale>
          <a:sx n="147" d="100"/>
          <a:sy n="147" d="100"/>
        </p:scale>
        <p:origin x="54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2571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180013" y="0"/>
            <a:ext cx="3962400" cy="257175"/>
          </a:xfrm>
          <a:prstGeom prst="rect">
            <a:avLst/>
          </a:prstGeom>
        </p:spPr>
        <p:txBody>
          <a:bodyPr vert="horz" lIns="91440" tIns="45720" rIns="91440" bIns="45720" rtlCol="0"/>
          <a:lstStyle>
            <a:lvl1pPr algn="r">
              <a:defRPr sz="1200"/>
            </a:lvl1pPr>
          </a:lstStyle>
          <a:p>
            <a:pPr>
              <a:defRPr/>
            </a:pPr>
            <a:fld id="{80FC79C5-C641-430B-93E0-6205667A0DDC}" type="datetimeFigureOut">
              <a:rPr lang="de-DE"/>
              <a:t>08.05.25</a:t>
            </a:fld>
            <a:endParaRPr lang="de-DE"/>
          </a:p>
        </p:txBody>
      </p:sp>
      <p:sp>
        <p:nvSpPr>
          <p:cNvPr id="4" name="Folienbildplatzhalter 3"/>
          <p:cNvSpPr>
            <a:spLocks noGrp="1" noRot="1" noChangeAspect="1"/>
          </p:cNvSpPr>
          <p:nvPr>
            <p:ph type="sldImg" idx="2"/>
          </p:nvPr>
        </p:nvSpPr>
        <p:spPr bwMode="auto">
          <a:xfrm>
            <a:off x="3028950" y="642938"/>
            <a:ext cx="3086100" cy="17367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14400" y="2474913"/>
            <a:ext cx="7315200" cy="20256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4886325"/>
            <a:ext cx="3962400" cy="25717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180013" y="4886325"/>
            <a:ext cx="3962400" cy="257175"/>
          </a:xfrm>
          <a:prstGeom prst="rect">
            <a:avLst/>
          </a:prstGeom>
        </p:spPr>
        <p:txBody>
          <a:bodyPr vert="horz" lIns="91440" tIns="45720" rIns="91440" bIns="45720" rtlCol="0" anchor="b"/>
          <a:lstStyle>
            <a:lvl1pPr algn="r">
              <a:defRPr sz="1200"/>
            </a:lvl1pPr>
          </a:lstStyle>
          <a:p>
            <a:pPr>
              <a:defRPr/>
            </a:pPr>
            <a:fld id="{EFC0381D-82FB-4961-908D-7D1DA85993DD}"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F8AF1A1-C3EC-6BC2-8291-FA1B580084A2}"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9E1F88-527E-3857-9D40-A79FBDCC5E78}"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Das Potenzial von VR wurde bereits in verschiedenen Teilbereichen festgestellt und verschiedene Projekte unterstützt.</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Ein weiteres Beispiel ist das virtuelle Büro. </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69EFE70-07C0-91A1-979E-5227A86B6875}"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VR wird bereits im medizinischen und therapeutischen Bereichen testweise eingesetzt.</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2B5A379-E39E-DFF8-3308-1E5D31D122B5}"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Steam ist eine etablierte Plattform für PC-Spiele.</a:t>
            </a:r>
            <a:endParaRPr/>
          </a:p>
          <a:p>
            <a:pPr>
              <a:defRPr/>
            </a:pPr>
            <a:r>
              <a:rPr lang="de-DE"/>
              <a:t>Als Alternative kann mit der HTC Vive Pro Eye das Programm Vive Port genutzt werden. </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0FD293F-A93B-E0EF-A4BD-9477D3658767}"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Brille und Controller ins Plenum geben&gt; erste Erfahrung ermöglichen </a:t>
            </a:r>
            <a:endParaRPr/>
          </a:p>
          <a:p>
            <a:pPr>
              <a:defRPr/>
            </a:pPr>
            <a:r>
              <a:rPr lang="de-DE"/>
              <a:t>Bestandteile der Brille erklären: Sensoren (arbeiten via Infrarot), Controller, Taste zum Einstellen des Augenabstands, Funktion für den Abstand zum Gesicht (Brillenträger). </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Empfehlung: Augenabstand soll so gering wie möglich eingestellt werden.</a:t>
            </a:r>
            <a:endParaRPr/>
          </a:p>
        </p:txBody>
      </p:sp>
      <p:sp>
        <p:nvSpPr>
          <p:cNvPr id="4" name="Foliennummernplatzhalter 3"/>
          <p:cNvSpPr>
            <a:spLocks noGrp="1"/>
          </p:cNvSpPr>
          <p:nvPr>
            <p:ph type="sldNum" sz="quarter" idx="10"/>
          </p:nvPr>
        </p:nvSpPr>
        <p:spPr bwMode="auto"/>
        <p:txBody>
          <a:bodyPr/>
          <a:lstStyle/>
          <a:p>
            <a:pPr>
              <a:defRPr/>
            </a:pPr>
            <a:fld id="{EFC0381D-82FB-4961-908D-7D1DA85993DD}" type="slidenum">
              <a:rPr lang="de-DE"/>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CF5509-1E62-39B1-21BC-6EAB7A9E9CD3}"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55F45DC-2913-60C1-C511-963982D62166}"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094C8EB-9BE5-47EB-40C0-C5CD4C83F00B}"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2AE4F7-4348-00BE-81F7-F80BF7E16AE5}"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9C042E0-BFBE-99E8-4024-948823B996D2}"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The Lab ist nur eine kleiner Ausblick und ermöglicht eine einsteigerfreundliche erste Erfahrung. </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4836004-5D17-80C5-3FB6-C24B1DF00DA4}"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1284657" name="Slide Image Placeholder 1"/>
          <p:cNvSpPr>
            <a:spLocks noGrp="1" noRot="1" noChangeAspect="1"/>
          </p:cNvSpPr>
          <p:nvPr>
            <p:ph type="sldImg"/>
          </p:nvPr>
        </p:nvSpPr>
        <p:spPr bwMode="auto"/>
      </p:sp>
      <p:sp>
        <p:nvSpPr>
          <p:cNvPr id="1823036975" name="Notes Placeholder 2"/>
          <p:cNvSpPr>
            <a:spLocks noGrp="1"/>
          </p:cNvSpPr>
          <p:nvPr>
            <p:ph type="body" idx="1"/>
          </p:nvPr>
        </p:nvSpPr>
        <p:spPr bwMode="auto"/>
        <p:txBody>
          <a:bodyPr/>
          <a:lstStyle/>
          <a:p>
            <a:pPr>
              <a:defRPr/>
            </a:pPr>
            <a:endParaRPr/>
          </a:p>
        </p:txBody>
      </p:sp>
      <p:sp>
        <p:nvSpPr>
          <p:cNvPr id="1106977249" name="Slide Number Placeholder 3"/>
          <p:cNvSpPr>
            <a:spLocks noGrp="1"/>
          </p:cNvSpPr>
          <p:nvPr>
            <p:ph type="sldNum" sz="quarter" idx="10"/>
          </p:nvPr>
        </p:nvSpPr>
        <p:spPr bwMode="auto"/>
        <p:txBody>
          <a:bodyPr/>
          <a:lstStyle/>
          <a:p>
            <a:pPr>
              <a:defRPr/>
            </a:pPr>
            <a:fld id="{0E653309-B6CB-5C75-1654-04DCEB402D43}"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4B42A8-477C-224B-852B-81D8826C17FA}"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DD53CC5-3904-0057-6D73-BEA4F1B5C120}"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269EAE2-36BA-FD53-90C7-92C096D801A8}"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45960656" name="Slide Image Placeholder 1"/>
          <p:cNvSpPr>
            <a:spLocks noGrp="1" noRot="1" noChangeAspect="1"/>
          </p:cNvSpPr>
          <p:nvPr>
            <p:ph type="sldImg"/>
          </p:nvPr>
        </p:nvSpPr>
        <p:spPr bwMode="auto"/>
      </p:sp>
      <p:sp>
        <p:nvSpPr>
          <p:cNvPr id="587733721" name="Notes Placeholder 2"/>
          <p:cNvSpPr>
            <a:spLocks noGrp="1"/>
          </p:cNvSpPr>
          <p:nvPr>
            <p:ph type="body" idx="1"/>
          </p:nvPr>
        </p:nvSpPr>
        <p:spPr bwMode="auto"/>
        <p:txBody>
          <a:bodyPr/>
          <a:lstStyle/>
          <a:p>
            <a:pPr>
              <a:defRPr/>
            </a:pPr>
            <a:endParaRPr/>
          </a:p>
        </p:txBody>
      </p:sp>
      <p:sp>
        <p:nvSpPr>
          <p:cNvPr id="1800323308" name="Slide Number Placeholder 3"/>
          <p:cNvSpPr>
            <a:spLocks noGrp="1"/>
          </p:cNvSpPr>
          <p:nvPr>
            <p:ph type="sldNum" sz="quarter" idx="10"/>
          </p:nvPr>
        </p:nvSpPr>
        <p:spPr bwMode="auto"/>
        <p:txBody>
          <a:bodyPr/>
          <a:lstStyle/>
          <a:p>
            <a:pPr>
              <a:defRPr/>
            </a:pPr>
            <a:fld id="{7EA8110D-74FB-FC50-A081-36CAC2429FF8}"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50E3FF2-D4D3-CD07-5F37-0A1EE5ED4EB4}"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55B6D02-5BCE-8D0D-DCF7-F0548197BAFC}"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BD7284C-FFC7-9ADF-D99E-A08381972C56}"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FF8D8FB-7079-3547-B089-AF768842F537}" type="slidenum">
              <a:rPr/>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Lernziele locker formulieren!</a:t>
            </a:r>
          </a:p>
        </p:txBody>
      </p:sp>
      <p:sp>
        <p:nvSpPr>
          <p:cNvPr id="4" name="Foliennummernplatzhalter 3"/>
          <p:cNvSpPr>
            <a:spLocks noGrp="1"/>
          </p:cNvSpPr>
          <p:nvPr>
            <p:ph type="sldNum" sz="quarter" idx="10"/>
          </p:nvPr>
        </p:nvSpPr>
        <p:spPr bwMode="auto"/>
        <p:txBody>
          <a:bodyPr/>
          <a:lstStyle/>
          <a:p>
            <a:pPr>
              <a:defRPr/>
            </a:pPr>
            <a:fld id="{EFC0381D-82FB-4961-908D-7D1DA85993DD}"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9242BDD-DF2B-A360-FDDA-BAD3C28DFBC9}"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nSpc>
                <a:spcPct val="90000"/>
              </a:lnSpc>
              <a:spcAft>
                <a:spcPts val="600"/>
              </a:spcAft>
              <a:buClrTx/>
              <a:defRPr/>
            </a:pPr>
            <a:r>
              <a:rPr lang="de-DE" sz="1200">
                <a:solidFill>
                  <a:schemeClr val="tx1"/>
                </a:solidFill>
              </a:rPr>
              <a:t>Durch Computertechnologie simulierte Wirklichkeit</a:t>
            </a:r>
            <a:endParaRPr/>
          </a:p>
          <a:p>
            <a:pPr>
              <a:lnSpc>
                <a:spcPct val="90000"/>
              </a:lnSpc>
              <a:spcAft>
                <a:spcPts val="600"/>
              </a:spcAft>
              <a:buClrTx/>
              <a:defRPr/>
            </a:pPr>
            <a:r>
              <a:rPr lang="de-DE" sz="1200">
                <a:solidFill>
                  <a:schemeClr val="tx1"/>
                </a:solidFill>
              </a:rPr>
              <a:t>Virtuelle 360-Grad-Umgebung</a:t>
            </a:r>
            <a:endParaRPr/>
          </a:p>
          <a:p>
            <a:pPr>
              <a:lnSpc>
                <a:spcPct val="90000"/>
              </a:lnSpc>
              <a:spcAft>
                <a:spcPts val="600"/>
              </a:spcAft>
              <a:buClrTx/>
              <a:defRPr/>
            </a:pPr>
            <a:r>
              <a:rPr lang="de-DE" sz="1200">
                <a:solidFill>
                  <a:schemeClr val="tx1"/>
                </a:solidFill>
              </a:rPr>
              <a:t>Interaktiv</a:t>
            </a:r>
            <a:endParaRPr/>
          </a:p>
          <a:p>
            <a:pPr>
              <a:lnSpc>
                <a:spcPct val="90000"/>
              </a:lnSpc>
              <a:spcAft>
                <a:spcPts val="600"/>
              </a:spcAft>
              <a:buClrTx/>
              <a:defRPr/>
            </a:pPr>
            <a:r>
              <a:rPr lang="de-DE" sz="1200">
                <a:solidFill>
                  <a:schemeClr val="tx1"/>
                </a:solidFill>
              </a:rPr>
              <a:t>Nutzer können in Programmablauf eingreifen</a:t>
            </a:r>
            <a:endParaRPr/>
          </a:p>
          <a:p>
            <a:pPr>
              <a:lnSpc>
                <a:spcPct val="90000"/>
              </a:lnSpc>
              <a:spcAft>
                <a:spcPts val="600"/>
              </a:spcAft>
              <a:buClrTx/>
              <a:defRPr/>
            </a:pPr>
            <a:r>
              <a:rPr lang="de-DE" sz="1200">
                <a:solidFill>
                  <a:schemeClr val="tx1"/>
                </a:solidFill>
              </a:rPr>
              <a:t>VR-Brillen übertragen simulierte Wirklichkeit direkt vor unseren Augen</a:t>
            </a:r>
            <a:endParaRPr/>
          </a:p>
          <a:p>
            <a:pPr>
              <a:defRPr/>
            </a:pPr>
            <a:r>
              <a:rPr lang="de-DE"/>
              <a:t>= In der Summe machen diese Eigenschaften Virtual Reality einzigartig </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Der Immersiononseffekt ist ein Kern- und ein Alleinstellungsmerkmal von VR</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Die Symptome der Motion Sickness sind eine natürliche und individuelle Reaktion des Körpers. Sie klingt von alleine ab und kann nicht medikamentös behandelt werden. Sagt immer gerne Bescheid sobald ihr euch während der Nutzung unwohl fühlt. Das ist dann kein Problem und wir helfen euch.</a:t>
            </a:r>
            <a:endParaRPr/>
          </a:p>
        </p:txBody>
      </p:sp>
      <p:sp>
        <p:nvSpPr>
          <p:cNvPr id="4" name="Foliennummernplatzhalter 3"/>
          <p:cNvSpPr>
            <a:spLocks noGrp="1"/>
          </p:cNvSpPr>
          <p:nvPr>
            <p:ph type="sldNum" sz="quarter" idx="5"/>
          </p:nvPr>
        </p:nvSpPr>
        <p:spPr bwMode="auto"/>
        <p:txBody>
          <a:bodyPr/>
          <a:lstStyle/>
          <a:p>
            <a:pPr>
              <a:defRPr/>
            </a:pPr>
            <a:fld id="{EFC0381D-82FB-4961-908D-7D1DA85993DD}"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57DC0B-04FA-9BC0-337E-6D9D95D91B66}"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251520" y="1707653"/>
            <a:ext cx="8640960" cy="1368152"/>
          </a:xfrm>
          <a:prstGeom prst="rect">
            <a:avLst/>
          </a:prstGeom>
        </p:spPr>
        <p:txBody>
          <a:bodyPr/>
          <a:lstStyle>
            <a:lvl1pPr>
              <a:defRPr sz="3200">
                <a:latin typeface="Arial"/>
                <a:cs typeface="Arial"/>
              </a:defRPr>
            </a:lvl1pPr>
          </a:lstStyle>
          <a:p>
            <a:pPr>
              <a:defRPr/>
            </a:pPr>
            <a:r>
              <a:rPr lang="de-DE"/>
              <a:t>Titel der Präsentation</a:t>
            </a:r>
            <a:endParaRPr/>
          </a:p>
        </p:txBody>
      </p:sp>
      <p:pic>
        <p:nvPicPr>
          <p:cNvPr id="1027" name="Picture 3" descr="Erstes Foto: ein Chemiker im Labor, der eine Schutzbrille trägt und ein Reagenzglas in der Hand hält. Zweites Foto: Mathetower, auf dem sich das grüne TU-Logo dreht. Drittes Foto: zwei Studentinnen und ein Student, die gemeinsam in ein Buch schauen.Viertes Foto: Hängebahn." title="Vier Bilder vom Campus der TU Dortmund"/>
          <p:cNvPicPr>
            <a:picLocks noChangeAspect="1" noChangeArrowheads="1"/>
          </p:cNvPicPr>
          <p:nvPr userDrawn="1"/>
        </p:nvPicPr>
        <p:blipFill>
          <a:blip r:embed="rId2"/>
          <a:stretch/>
        </p:blipFill>
        <p:spPr bwMode="auto">
          <a:xfrm>
            <a:off x="35496" y="3272755"/>
            <a:ext cx="9073008" cy="1526312"/>
          </a:xfrm>
          <a:prstGeom prst="rect">
            <a:avLst/>
          </a:prstGeom>
          <a:noFill/>
        </p:spPr>
      </p:pic>
      <p:sp>
        <p:nvSpPr>
          <p:cNvPr id="3" name="Rechteck 2"/>
          <p:cNvSpPr/>
          <p:nvPr userDrawn="1"/>
        </p:nvSpPr>
        <p:spPr bwMode="auto">
          <a:xfrm>
            <a:off x="7812360" y="195486"/>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 name="Picture 6">
            <a:extLst>
              <a:ext uri="{FF2B5EF4-FFF2-40B4-BE49-F238E27FC236}">
                <a16:creationId xmlns:a16="http://schemas.microsoft.com/office/drawing/2014/main" id="{37122F7C-4FC6-FA60-5ED1-DC878F83E34A}"/>
              </a:ext>
            </a:extLst>
          </p:cNvPr>
          <p:cNvPicPr>
            <a:picLocks noChangeAspect="1" noChangeArrowheads="1"/>
          </p:cNvPicPr>
          <p:nvPr userDrawn="1"/>
        </p:nvPicPr>
        <p:blipFill>
          <a:blip r:embed="rId3"/>
          <a:stretch/>
        </p:blipFill>
        <p:spPr bwMode="auto">
          <a:xfrm>
            <a:off x="7694357" y="4639041"/>
            <a:ext cx="1198123" cy="471228"/>
          </a:xfrm>
          <a:prstGeom prst="rect">
            <a:avLst/>
          </a:prstGeom>
          <a:noFill/>
        </p:spPr>
      </p:pic>
      <p:sp>
        <p:nvSpPr>
          <p:cNvPr id="6" name="Textfeld 5" descr="Gefördert durch die &quot;Stiftung Innovation in der Hochschullehre&quot;">
            <a:extLst>
              <a:ext uri="{FF2B5EF4-FFF2-40B4-BE49-F238E27FC236}">
                <a16:creationId xmlns:a16="http://schemas.microsoft.com/office/drawing/2014/main" id="{D21B2F15-9E88-5595-A53F-F3FA883080CA}"/>
              </a:ext>
            </a:extLst>
          </p:cNvPr>
          <p:cNvSpPr txBox="1"/>
          <p:nvPr userDrawn="1"/>
        </p:nvSpPr>
        <p:spPr bwMode="auto">
          <a:xfrm>
            <a:off x="6288204" y="4736156"/>
            <a:ext cx="1406153" cy="276999"/>
          </a:xfrm>
          <a:prstGeom prst="rect">
            <a:avLst/>
          </a:prstGeom>
          <a:noFill/>
        </p:spPr>
        <p:txBody>
          <a:bodyPr wrap="none" rtlCol="0">
            <a:spAutoFit/>
          </a:bodyPr>
          <a:lstStyle/>
          <a:p>
            <a:pPr>
              <a:defRPr/>
            </a:pPr>
            <a:r>
              <a:rPr lang="de-DE" sz="1200" i="0" dirty="0">
                <a:solidFill>
                  <a:srgbClr val="565656"/>
                </a:solidFill>
                <a:latin typeface="Lucida Sans"/>
                <a:cs typeface="Arial"/>
              </a:rPr>
              <a:t>gefördert durch:</a:t>
            </a:r>
            <a:endParaRPr sz="2800" i="0" dirty="0">
              <a:solidFill>
                <a:srgbClr val="565656"/>
              </a:solidFill>
              <a:latin typeface="Lucida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Überschrift +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915566"/>
            <a:ext cx="8640960" cy="504056"/>
          </a:xfrm>
          <a:prstGeom prst="rect">
            <a:avLst/>
          </a:prstGeom>
        </p:spPr>
        <p:txBody>
          <a:bodyPr/>
          <a:lstStyle>
            <a:lvl1pPr algn="l">
              <a:defRPr sz="3200">
                <a:solidFill>
                  <a:srgbClr val="84B818"/>
                </a:solidFill>
                <a:latin typeface="Arial"/>
                <a:cs typeface="Arial"/>
              </a:defRPr>
            </a:lvl1pPr>
          </a:lstStyle>
          <a:p>
            <a:pPr>
              <a:defRPr/>
            </a:pPr>
            <a:r>
              <a:rPr lang="de-DE"/>
              <a:t>Titel</a:t>
            </a:r>
            <a:endParaRPr/>
          </a:p>
        </p:txBody>
      </p:sp>
      <p:sp>
        <p:nvSpPr>
          <p:cNvPr id="4" name="Textplatzhalter 3"/>
          <p:cNvSpPr>
            <a:spLocks noGrp="1"/>
          </p:cNvSpPr>
          <p:nvPr>
            <p:ph type="body" sz="quarter" idx="10"/>
          </p:nvPr>
        </p:nvSpPr>
        <p:spPr bwMode="auto">
          <a:xfrm>
            <a:off x="250825" y="1491630"/>
            <a:ext cx="8642350" cy="3240087"/>
          </a:xfrm>
          <a:prstGeom prst="rect">
            <a:avLst/>
          </a:prstGeom>
        </p:spPr>
        <p:txBody>
          <a:bodyPr/>
          <a:lstStyle>
            <a:lvl1pPr>
              <a:buClrTx/>
              <a:defRPr sz="2400">
                <a:solidFill>
                  <a:srgbClr val="565656"/>
                </a:solidFill>
                <a:latin typeface="Arial"/>
                <a:cs typeface="Arial"/>
              </a:defRPr>
            </a:lvl1pPr>
          </a:lstStyle>
          <a:p>
            <a:pPr lvl="0">
              <a:defRPr/>
            </a:pPr>
            <a:r>
              <a:rPr lang="de-DE"/>
              <a:t>Textmasterformat bearbeiten</a:t>
            </a:r>
            <a:endParaRPr/>
          </a:p>
        </p:txBody>
      </p:sp>
      <p:sp>
        <p:nvSpPr>
          <p:cNvPr id="6" name="Foliennummernplatzhalter 5"/>
          <p:cNvSpPr>
            <a:spLocks noGrp="1"/>
          </p:cNvSpPr>
          <p:nvPr>
            <p:ph type="sldNum" sz="quarter" idx="4"/>
          </p:nvPr>
        </p:nvSpPr>
        <p:spPr bwMode="auto">
          <a:xfrm>
            <a:off x="8316416" y="4876006"/>
            <a:ext cx="550360" cy="209938"/>
          </a:xfrm>
          <a:prstGeom prst="rect">
            <a:avLst/>
          </a:prstGeom>
        </p:spPr>
        <p:txBody>
          <a:bodyPr vert="horz" lIns="91440" tIns="45720" rIns="91440" bIns="45720" rtlCol="0" anchor="ctr"/>
          <a:lstStyle>
            <a:lvl1pPr algn="ctr">
              <a:defRPr sz="1200">
                <a:solidFill>
                  <a:schemeClr val="tx1"/>
                </a:solidFill>
                <a:latin typeface="Arial"/>
                <a:cs typeface="Arial"/>
              </a:defRPr>
            </a:lvl1pPr>
          </a:lstStyle>
          <a:p>
            <a:pPr>
              <a:defRPr/>
            </a:pPr>
            <a:fld id="{63CECEBB-547B-4598-95D8-3FB4D608B5D5}" type="slidenum">
              <a:rPr lang="de-DE"/>
              <a:t>‹Nr.›</a:t>
            </a:fld>
            <a:endParaRPr lang="de-DE"/>
          </a:p>
        </p:txBody>
      </p:sp>
      <p:sp>
        <p:nvSpPr>
          <p:cNvPr id="3" name="Rechteck 2"/>
          <p:cNvSpPr/>
          <p:nvPr userDrawn="1"/>
        </p:nvSpPr>
        <p:spPr bwMode="auto">
          <a:xfrm>
            <a:off x="7812360" y="123477"/>
            <a:ext cx="105441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 Spalten">
    <p:spTree>
      <p:nvGrpSpPr>
        <p:cNvPr id="1" name=""/>
        <p:cNvGrpSpPr/>
        <p:nvPr/>
      </p:nvGrpSpPr>
      <p:grpSpPr bwMode="auto">
        <a:xfrm>
          <a:off x="0" y="0"/>
          <a:ext cx="0" cy="0"/>
          <a:chOff x="0" y="0"/>
          <a:chExt cx="0" cy="0"/>
        </a:xfrm>
      </p:grpSpPr>
      <p:sp>
        <p:nvSpPr>
          <p:cNvPr id="7" name="Titel 1"/>
          <p:cNvSpPr>
            <a:spLocks noGrp="1"/>
          </p:cNvSpPr>
          <p:nvPr>
            <p:ph type="title"/>
          </p:nvPr>
        </p:nvSpPr>
        <p:spPr bwMode="auto">
          <a:xfrm>
            <a:off x="251520" y="915566"/>
            <a:ext cx="8640960" cy="504056"/>
          </a:xfrm>
          <a:prstGeom prst="rect">
            <a:avLst/>
          </a:prstGeom>
        </p:spPr>
        <p:txBody>
          <a:bodyPr/>
          <a:lstStyle>
            <a:lvl1pPr algn="l">
              <a:defRPr sz="3200">
                <a:solidFill>
                  <a:srgbClr val="84B818"/>
                </a:solidFill>
                <a:latin typeface="Arial"/>
                <a:cs typeface="Arial"/>
              </a:defRPr>
            </a:lvl1pPr>
          </a:lstStyle>
          <a:p>
            <a:pPr>
              <a:defRPr/>
            </a:pPr>
            <a:r>
              <a:rPr lang="de-DE"/>
              <a:t>Titel</a:t>
            </a:r>
            <a:endParaRPr/>
          </a:p>
        </p:txBody>
      </p:sp>
      <p:sp>
        <p:nvSpPr>
          <p:cNvPr id="10" name="Inhaltsplatzhalter 2"/>
          <p:cNvSpPr>
            <a:spLocks noGrp="1"/>
          </p:cNvSpPr>
          <p:nvPr>
            <p:ph sz="half" idx="12"/>
          </p:nvPr>
        </p:nvSpPr>
        <p:spPr bwMode="auto">
          <a:xfrm>
            <a:off x="251520" y="1491631"/>
            <a:ext cx="4104456" cy="3232454"/>
          </a:xfrm>
          <a:prstGeom prst="rect">
            <a:avLst/>
          </a:prstGeom>
        </p:spPr>
        <p:txBody>
          <a:bodyPr/>
          <a:lstStyle>
            <a:lvl1pPr>
              <a:buClr>
                <a:srgbClr val="84B818"/>
              </a:buClr>
              <a:defRPr sz="2400">
                <a:solidFill>
                  <a:srgbClr val="565656"/>
                </a:solidFill>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buClr>
                <a:srgbClr val="84B818"/>
              </a:buClr>
              <a:defRPr sz="2400">
                <a:solidFill>
                  <a:srgbClr val="565656"/>
                </a:solidFill>
                <a:latin typeface="Arial"/>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6" name="Foliennummernplatzhalter 5"/>
          <p:cNvSpPr>
            <a:spLocks noGrp="1"/>
          </p:cNvSpPr>
          <p:nvPr>
            <p:ph type="sldNum" sz="quarter" idx="4"/>
          </p:nvPr>
        </p:nvSpPr>
        <p:spPr bwMode="auto">
          <a:xfrm>
            <a:off x="8198352" y="4894008"/>
            <a:ext cx="550360" cy="209938"/>
          </a:xfrm>
          <a:prstGeom prst="rect">
            <a:avLst/>
          </a:prstGeom>
        </p:spPr>
        <p:txBody>
          <a:bodyPr vert="horz" lIns="91440" tIns="45720" rIns="91440" bIns="45720" rtlCol="0" anchor="ctr"/>
          <a:lstStyle>
            <a:lvl1pPr algn="ctr">
              <a:defRPr sz="1200">
                <a:solidFill>
                  <a:schemeClr val="tx1"/>
                </a:solidFill>
                <a:latin typeface="Arial"/>
                <a:cs typeface="Arial"/>
              </a:defRPr>
            </a:lvl1pPr>
          </a:lstStyle>
          <a:p>
            <a:pPr>
              <a:defRPr/>
            </a:pPr>
            <a:fld id="{63CECEBB-547B-4598-95D8-3FB4D608B5D5}"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ild + Spalte">
    <p:spTree>
      <p:nvGrpSpPr>
        <p:cNvPr id="1" name=""/>
        <p:cNvGrpSpPr/>
        <p:nvPr/>
      </p:nvGrpSpPr>
      <p:grpSpPr bwMode="auto">
        <a:xfrm>
          <a:off x="0" y="0"/>
          <a:ext cx="0" cy="0"/>
          <a:chOff x="0" y="0"/>
          <a:chExt cx="0" cy="0"/>
        </a:xfrm>
      </p:grpSpPr>
      <p:sp>
        <p:nvSpPr>
          <p:cNvPr id="9" name="Titel 1"/>
          <p:cNvSpPr>
            <a:spLocks noGrp="1"/>
          </p:cNvSpPr>
          <p:nvPr>
            <p:ph type="title"/>
          </p:nvPr>
        </p:nvSpPr>
        <p:spPr bwMode="auto">
          <a:xfrm>
            <a:off x="251520" y="915566"/>
            <a:ext cx="8640960" cy="504056"/>
          </a:xfrm>
          <a:prstGeom prst="rect">
            <a:avLst/>
          </a:prstGeom>
        </p:spPr>
        <p:txBody>
          <a:bodyPr/>
          <a:lstStyle>
            <a:lvl1pPr algn="l">
              <a:defRPr sz="3200">
                <a:solidFill>
                  <a:srgbClr val="84B818"/>
                </a:solidFill>
                <a:latin typeface="Arial"/>
                <a:cs typeface="Arial"/>
              </a:defRPr>
            </a:lvl1pPr>
          </a:lstStyle>
          <a:p>
            <a:pPr>
              <a:defRPr/>
            </a:pPr>
            <a:r>
              <a:rPr lang="de-DE"/>
              <a:t>Titel</a:t>
            </a:r>
            <a:endParaRPr/>
          </a:p>
        </p:txBody>
      </p:sp>
      <p:sp>
        <p:nvSpPr>
          <p:cNvPr id="7" name="Bildplatzhalter 2"/>
          <p:cNvSpPr>
            <a:spLocks noGrp="1"/>
          </p:cNvSpPr>
          <p:nvPr>
            <p:ph type="pic" idx="1"/>
          </p:nvPr>
        </p:nvSpPr>
        <p:spPr bwMode="auto">
          <a:xfrm>
            <a:off x="251522" y="1491630"/>
            <a:ext cx="4104453" cy="3225931"/>
          </a:xfrm>
          <a:prstGeom prst="rect">
            <a:avLst/>
          </a:prstGeom>
        </p:spPr>
        <p:txBody>
          <a:bodyPr/>
          <a:lstStyle>
            <a:lvl1pPr marL="0" indent="0">
              <a:buNone/>
              <a:defRPr sz="24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buClr>
                <a:srgbClr val="84B818"/>
              </a:buClr>
              <a:defRPr sz="2400">
                <a:solidFill>
                  <a:srgbClr val="565656"/>
                </a:solidFill>
                <a:latin typeface="Arial"/>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6" name="Foliennummernplatzhalter 5"/>
          <p:cNvSpPr>
            <a:spLocks noGrp="1"/>
          </p:cNvSpPr>
          <p:nvPr>
            <p:ph type="sldNum" sz="quarter" idx="4"/>
          </p:nvPr>
        </p:nvSpPr>
        <p:spPr bwMode="auto">
          <a:xfrm>
            <a:off x="8198352" y="4894008"/>
            <a:ext cx="550360" cy="209938"/>
          </a:xfrm>
          <a:prstGeom prst="rect">
            <a:avLst/>
          </a:prstGeom>
        </p:spPr>
        <p:txBody>
          <a:bodyPr vert="horz" lIns="91440" tIns="45720" rIns="91440" bIns="45720" rtlCol="0" anchor="ctr"/>
          <a:lstStyle>
            <a:lvl1pPr algn="ctr">
              <a:defRPr sz="1200">
                <a:solidFill>
                  <a:schemeClr val="tx1"/>
                </a:solidFill>
                <a:latin typeface="Arial"/>
                <a:cs typeface="Arial"/>
              </a:defRPr>
            </a:lvl1pPr>
          </a:lstStyle>
          <a:p>
            <a:pPr>
              <a:defRPr/>
            </a:pPr>
            <a:fld id="{63CECEBB-547B-4598-95D8-3FB4D608B5D5}"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Spalte + Bild">
    <p:spTree>
      <p:nvGrpSpPr>
        <p:cNvPr id="1" name=""/>
        <p:cNvGrpSpPr/>
        <p:nvPr/>
      </p:nvGrpSpPr>
      <p:grpSpPr bwMode="auto">
        <a:xfrm>
          <a:off x="0" y="0"/>
          <a:ext cx="0" cy="0"/>
          <a:chOff x="0" y="0"/>
          <a:chExt cx="0" cy="0"/>
        </a:xfrm>
      </p:grpSpPr>
      <p:sp>
        <p:nvSpPr>
          <p:cNvPr id="10" name="Titel 1"/>
          <p:cNvSpPr>
            <a:spLocks noGrp="1"/>
          </p:cNvSpPr>
          <p:nvPr>
            <p:ph type="title"/>
          </p:nvPr>
        </p:nvSpPr>
        <p:spPr bwMode="auto">
          <a:xfrm>
            <a:off x="251520" y="915566"/>
            <a:ext cx="8640960" cy="504056"/>
          </a:xfrm>
          <a:prstGeom prst="rect">
            <a:avLst/>
          </a:prstGeom>
        </p:spPr>
        <p:txBody>
          <a:bodyPr/>
          <a:lstStyle>
            <a:lvl1pPr algn="l">
              <a:defRPr sz="3200">
                <a:solidFill>
                  <a:srgbClr val="84B818"/>
                </a:solidFill>
                <a:latin typeface="Arial"/>
                <a:cs typeface="Arial"/>
              </a:defRPr>
            </a:lvl1pPr>
          </a:lstStyle>
          <a:p>
            <a:pPr>
              <a:defRPr/>
            </a:pPr>
            <a:r>
              <a:rPr lang="de-DE"/>
              <a:t>Titel</a:t>
            </a:r>
            <a:endParaRPr/>
          </a:p>
        </p:txBody>
      </p:sp>
      <p:sp>
        <p:nvSpPr>
          <p:cNvPr id="8" name="Inhaltsplatzhalter 2"/>
          <p:cNvSpPr>
            <a:spLocks noGrp="1"/>
          </p:cNvSpPr>
          <p:nvPr>
            <p:ph sz="half" idx="11"/>
          </p:nvPr>
        </p:nvSpPr>
        <p:spPr bwMode="auto">
          <a:xfrm>
            <a:off x="251520" y="1491631"/>
            <a:ext cx="4104456" cy="3232454"/>
          </a:xfrm>
          <a:prstGeom prst="rect">
            <a:avLst/>
          </a:prstGeom>
        </p:spPr>
        <p:txBody>
          <a:bodyPr/>
          <a:lstStyle>
            <a:lvl1pPr>
              <a:buClr>
                <a:srgbClr val="84B818"/>
              </a:buClr>
              <a:defRPr sz="2400">
                <a:solidFill>
                  <a:srgbClr val="565656"/>
                </a:solidFill>
                <a:latin typeface="Arial"/>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7"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24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400"/>
              <a:t>Bild</a:t>
            </a:r>
            <a:endParaRPr lang="de-DE"/>
          </a:p>
        </p:txBody>
      </p:sp>
      <p:sp>
        <p:nvSpPr>
          <p:cNvPr id="6" name="Foliennummernplatzhalter 5"/>
          <p:cNvSpPr>
            <a:spLocks noGrp="1"/>
          </p:cNvSpPr>
          <p:nvPr>
            <p:ph type="sldNum" sz="quarter" idx="4"/>
          </p:nvPr>
        </p:nvSpPr>
        <p:spPr bwMode="auto">
          <a:xfrm>
            <a:off x="8198352" y="4894008"/>
            <a:ext cx="550360" cy="209938"/>
          </a:xfrm>
          <a:prstGeom prst="rect">
            <a:avLst/>
          </a:prstGeom>
        </p:spPr>
        <p:txBody>
          <a:bodyPr vert="horz" lIns="91440" tIns="45720" rIns="91440" bIns="45720" rtlCol="0" anchor="ctr"/>
          <a:lstStyle>
            <a:lvl1pPr algn="ctr">
              <a:defRPr sz="1200">
                <a:solidFill>
                  <a:schemeClr val="tx1"/>
                </a:solidFill>
                <a:latin typeface="Arial"/>
                <a:cs typeface="Arial"/>
              </a:defRPr>
            </a:lvl1pPr>
          </a:lstStyle>
          <a:p>
            <a:pPr>
              <a:defRPr/>
            </a:pPr>
            <a:fld id="{63CECEBB-547B-4598-95D8-3FB4D608B5D5}"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Überschrift + 2 Bilder">
    <p:spTree>
      <p:nvGrpSpPr>
        <p:cNvPr id="1" name=""/>
        <p:cNvGrpSpPr/>
        <p:nvPr/>
      </p:nvGrpSpPr>
      <p:grpSpPr bwMode="auto">
        <a:xfrm>
          <a:off x="0" y="0"/>
          <a:ext cx="0" cy="0"/>
          <a:chOff x="0" y="0"/>
          <a:chExt cx="0" cy="0"/>
        </a:xfrm>
      </p:grpSpPr>
      <p:sp>
        <p:nvSpPr>
          <p:cNvPr id="7" name="Titel 1"/>
          <p:cNvSpPr>
            <a:spLocks noGrp="1"/>
          </p:cNvSpPr>
          <p:nvPr>
            <p:ph type="title"/>
          </p:nvPr>
        </p:nvSpPr>
        <p:spPr bwMode="auto">
          <a:xfrm>
            <a:off x="251520" y="915566"/>
            <a:ext cx="8640960" cy="504056"/>
          </a:xfrm>
          <a:prstGeom prst="rect">
            <a:avLst/>
          </a:prstGeom>
        </p:spPr>
        <p:txBody>
          <a:bodyPr/>
          <a:lstStyle>
            <a:lvl1pPr algn="l">
              <a:defRPr sz="3200">
                <a:solidFill>
                  <a:srgbClr val="84B818"/>
                </a:solidFill>
                <a:latin typeface="Arial"/>
                <a:cs typeface="Arial"/>
              </a:defRPr>
            </a:lvl1pPr>
          </a:lstStyle>
          <a:p>
            <a:pPr>
              <a:defRPr/>
            </a:pPr>
            <a:r>
              <a:rPr lang="de-DE"/>
              <a:t>Titel</a:t>
            </a:r>
            <a:endParaRPr/>
          </a:p>
        </p:txBody>
      </p:sp>
      <p:sp>
        <p:nvSpPr>
          <p:cNvPr id="10" name="Bildplatzhalter 2"/>
          <p:cNvSpPr>
            <a:spLocks noGrp="1"/>
          </p:cNvSpPr>
          <p:nvPr>
            <p:ph type="pic" idx="10"/>
          </p:nvPr>
        </p:nvSpPr>
        <p:spPr bwMode="auto">
          <a:xfrm>
            <a:off x="251520" y="1491630"/>
            <a:ext cx="4104453" cy="3225931"/>
          </a:xfrm>
          <a:prstGeom prst="rect">
            <a:avLst/>
          </a:prstGeom>
        </p:spPr>
        <p:txBody>
          <a:bodyPr/>
          <a:lstStyle>
            <a:lvl1pPr marL="0" indent="0">
              <a:buNone/>
              <a:defRPr sz="24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9"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24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400">
                <a:latin typeface="Arial"/>
                <a:cs typeface="Arial"/>
              </a:rPr>
              <a:t>Bild</a:t>
            </a:r>
            <a:endParaRPr lang="de-DE"/>
          </a:p>
        </p:txBody>
      </p:sp>
      <p:sp>
        <p:nvSpPr>
          <p:cNvPr id="6" name="Foliennummernplatzhalter 5"/>
          <p:cNvSpPr>
            <a:spLocks noGrp="1"/>
          </p:cNvSpPr>
          <p:nvPr>
            <p:ph type="sldNum" sz="quarter" idx="4"/>
          </p:nvPr>
        </p:nvSpPr>
        <p:spPr bwMode="auto">
          <a:xfrm>
            <a:off x="8198352" y="4894008"/>
            <a:ext cx="550360" cy="209938"/>
          </a:xfrm>
          <a:prstGeom prst="rect">
            <a:avLst/>
          </a:prstGeom>
        </p:spPr>
        <p:txBody>
          <a:bodyPr vert="horz" lIns="91440" tIns="45720" rIns="91440" bIns="45720" rtlCol="0" anchor="ctr"/>
          <a:lstStyle>
            <a:lvl1pPr algn="ctr">
              <a:defRPr sz="1200">
                <a:solidFill>
                  <a:schemeClr val="tx1"/>
                </a:solidFill>
                <a:latin typeface="Arial"/>
                <a:cs typeface="Arial"/>
              </a:defRPr>
            </a:lvl1pPr>
          </a:lstStyle>
          <a:p>
            <a:pPr>
              <a:defRPr/>
            </a:pPr>
            <a:fld id="{63CECEBB-547B-4598-95D8-3FB4D608B5D5}"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ld groß">
    <p:spTree>
      <p:nvGrpSpPr>
        <p:cNvPr id="1" name=""/>
        <p:cNvGrpSpPr/>
        <p:nvPr/>
      </p:nvGrpSpPr>
      <p:grpSpPr bwMode="auto">
        <a:xfrm>
          <a:off x="0" y="0"/>
          <a:ext cx="0" cy="0"/>
          <a:chOff x="0" y="0"/>
          <a:chExt cx="0" cy="0"/>
        </a:xfrm>
      </p:grpSpPr>
      <p:sp>
        <p:nvSpPr>
          <p:cNvPr id="5" name="Titel 1"/>
          <p:cNvSpPr>
            <a:spLocks noGrp="1"/>
          </p:cNvSpPr>
          <p:nvPr>
            <p:ph type="title"/>
          </p:nvPr>
        </p:nvSpPr>
        <p:spPr bwMode="auto">
          <a:xfrm>
            <a:off x="251520" y="915566"/>
            <a:ext cx="8640960" cy="504056"/>
          </a:xfrm>
          <a:prstGeom prst="rect">
            <a:avLst/>
          </a:prstGeom>
        </p:spPr>
        <p:txBody>
          <a:bodyPr/>
          <a:lstStyle>
            <a:lvl1pPr algn="l">
              <a:defRPr sz="3200">
                <a:solidFill>
                  <a:srgbClr val="84B818"/>
                </a:solidFill>
                <a:latin typeface="Arial"/>
                <a:cs typeface="Arial"/>
              </a:defRPr>
            </a:lvl1pPr>
          </a:lstStyle>
          <a:p>
            <a:pPr>
              <a:defRPr/>
            </a:pPr>
            <a:r>
              <a:rPr lang="de-DE"/>
              <a:t>Titel</a:t>
            </a:r>
            <a:endParaRPr/>
          </a:p>
        </p:txBody>
      </p:sp>
      <p:sp>
        <p:nvSpPr>
          <p:cNvPr id="3" name="Bildplatzhalter 2"/>
          <p:cNvSpPr>
            <a:spLocks noGrp="1"/>
          </p:cNvSpPr>
          <p:nvPr>
            <p:ph type="pic" idx="1"/>
          </p:nvPr>
        </p:nvSpPr>
        <p:spPr bwMode="auto">
          <a:xfrm>
            <a:off x="251520" y="1491630"/>
            <a:ext cx="8640960" cy="3240360"/>
          </a:xfrm>
          <a:prstGeom prst="rect">
            <a:avLst/>
          </a:prstGeom>
        </p:spPr>
        <p:txBody>
          <a:bodyPr/>
          <a:lstStyle>
            <a:lvl1pPr marL="0" indent="0">
              <a:buNone/>
              <a:defRPr sz="24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6" name="Foliennummernplatzhalter 5"/>
          <p:cNvSpPr>
            <a:spLocks noGrp="1"/>
          </p:cNvSpPr>
          <p:nvPr>
            <p:ph type="sldNum" sz="quarter" idx="4"/>
          </p:nvPr>
        </p:nvSpPr>
        <p:spPr bwMode="auto">
          <a:xfrm>
            <a:off x="8244408" y="4876006"/>
            <a:ext cx="550360" cy="209938"/>
          </a:xfrm>
          <a:prstGeom prst="rect">
            <a:avLst/>
          </a:prstGeom>
        </p:spPr>
        <p:txBody>
          <a:bodyPr vert="horz" lIns="91440" tIns="45720" rIns="91440" bIns="45720" rtlCol="0" anchor="ctr"/>
          <a:lstStyle>
            <a:lvl1pPr algn="ctr">
              <a:defRPr sz="1200">
                <a:solidFill>
                  <a:schemeClr val="tx1"/>
                </a:solidFill>
                <a:latin typeface="Arial"/>
                <a:cs typeface="Arial"/>
              </a:defRPr>
            </a:lvl1pPr>
          </a:lstStyle>
          <a:p>
            <a:pPr>
              <a:defRPr/>
            </a:pPr>
            <a:fld id="{63CECEBB-547B-4598-95D8-3FB4D608B5D5}"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chluss">
    <p:spTree>
      <p:nvGrpSpPr>
        <p:cNvPr id="1" name=""/>
        <p:cNvGrpSpPr/>
        <p:nvPr/>
      </p:nvGrpSpPr>
      <p:grpSpPr bwMode="auto">
        <a:xfrm>
          <a:off x="0" y="0"/>
          <a:ext cx="0" cy="0"/>
          <a:chOff x="0" y="0"/>
          <a:chExt cx="0" cy="0"/>
        </a:xfrm>
      </p:grpSpPr>
      <p:pic>
        <p:nvPicPr>
          <p:cNvPr id="1026" name="Picture 2" descr="Außenbereich der Mensa, im Hintergrund der Mathe-Tower, auf dem sich das grüne TU-Logo dreht." title="Campus der TU Dortmund"/>
          <p:cNvPicPr>
            <a:picLocks noChangeAspect="1" noChangeArrowheads="1"/>
          </p:cNvPicPr>
          <p:nvPr userDrawn="1"/>
        </p:nvPicPr>
        <p:blipFill>
          <a:blip r:embed="rId2"/>
          <a:srcRect t="30790" b="7296"/>
          <a:stretch/>
        </p:blipFill>
        <p:spPr bwMode="auto">
          <a:xfrm>
            <a:off x="972344" y="951655"/>
            <a:ext cx="7199312" cy="3343702"/>
          </a:xfrm>
          <a:prstGeom prst="rect">
            <a:avLst/>
          </a:prstGeom>
          <a:noFill/>
        </p:spPr>
      </p:pic>
      <p:pic>
        <p:nvPicPr>
          <p:cNvPr id="5" name="Picture 11"/>
          <p:cNvPicPr>
            <a:picLocks noChangeAspect="1" noChangeArrowheads="1"/>
          </p:cNvPicPr>
          <p:nvPr userDrawn="1"/>
        </p:nvPicPr>
        <p:blipFill>
          <a:blip r:embed="rId3"/>
          <a:srcRect r="90380"/>
          <a:stretch/>
        </p:blipFill>
        <p:spPr bwMode="auto">
          <a:xfrm>
            <a:off x="1423511" y="4272166"/>
            <a:ext cx="591654" cy="415112"/>
          </a:xfrm>
          <a:prstGeom prst="rect">
            <a:avLst/>
          </a:prstGeom>
          <a:noFill/>
          <a:ln>
            <a:noFill/>
          </a:ln>
          <a:effectLst/>
        </p:spPr>
      </p:pic>
      <p:pic>
        <p:nvPicPr>
          <p:cNvPr id="6" name="Picture 11"/>
          <p:cNvPicPr>
            <a:picLocks noChangeAspect="1" noChangeArrowheads="1"/>
          </p:cNvPicPr>
          <p:nvPr userDrawn="1"/>
        </p:nvPicPr>
        <p:blipFill>
          <a:blip r:embed="rId3"/>
          <a:srcRect r="90380"/>
          <a:stretch/>
        </p:blipFill>
        <p:spPr bwMode="auto">
          <a:xfrm rot="10800000">
            <a:off x="7143817" y="4316877"/>
            <a:ext cx="591654" cy="415112"/>
          </a:xfrm>
          <a:prstGeom prst="rect">
            <a:avLst/>
          </a:prstGeom>
          <a:noFill/>
          <a:ln>
            <a:noFill/>
          </a:ln>
          <a:effectLst/>
        </p:spPr>
      </p:pic>
      <p:sp>
        <p:nvSpPr>
          <p:cNvPr id="4" name="Textfeld 3"/>
          <p:cNvSpPr txBox="1"/>
          <p:nvPr userDrawn="1"/>
        </p:nvSpPr>
        <p:spPr bwMode="auto">
          <a:xfrm>
            <a:off x="0" y="4299942"/>
            <a:ext cx="9144000" cy="369332"/>
          </a:xfrm>
          <a:prstGeom prst="rect">
            <a:avLst/>
          </a:prstGeom>
          <a:noFill/>
        </p:spPr>
        <p:txBody>
          <a:bodyPr wrap="square" rtlCol="0">
            <a:spAutoFit/>
          </a:bodyPr>
          <a:lstStyle/>
          <a:p>
            <a:pPr algn="ctr">
              <a:defRPr/>
            </a:pPr>
            <a:r>
              <a:rPr lang="de-DE">
                <a:solidFill>
                  <a:srgbClr val="565656"/>
                </a:solidFill>
                <a:latin typeface="Arial"/>
                <a:cs typeface="Arial"/>
              </a:rPr>
              <a:t>www.tu-dortmund.de </a:t>
            </a:r>
            <a:endParaRPr/>
          </a:p>
        </p:txBody>
      </p:sp>
      <p:sp>
        <p:nvSpPr>
          <p:cNvPr id="2" name="Rechteck 1"/>
          <p:cNvSpPr/>
          <p:nvPr userDrawn="1"/>
        </p:nvSpPr>
        <p:spPr bwMode="auto">
          <a:xfrm>
            <a:off x="7735471" y="123477"/>
            <a:ext cx="1229017"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 name="Rechteck 2"/>
          <p:cNvSpPr/>
          <p:nvPr userDrawn="1"/>
        </p:nvSpPr>
        <p:spPr bwMode="auto">
          <a:xfrm>
            <a:off x="179512" y="4748925"/>
            <a:ext cx="2016224" cy="271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10"/>
          <a:stretch/>
        </p:blipFill>
        <p:spPr bwMode="auto">
          <a:xfrm>
            <a:off x="65014" y="17826"/>
            <a:ext cx="2850802" cy="784016"/>
          </a:xfrm>
          <a:prstGeom prst="rect">
            <a:avLst/>
          </a:prstGeom>
        </p:spPr>
      </p:pic>
      <p:cxnSp>
        <p:nvCxnSpPr>
          <p:cNvPr id="9" name="Gerade Verbindung 8"/>
          <p:cNvCxnSpPr>
            <a:cxnSpLocks/>
          </p:cNvCxnSpPr>
          <p:nvPr userDrawn="1"/>
        </p:nvCxnSpPr>
        <p:spPr bwMode="auto">
          <a:xfrm>
            <a:off x="-2390" y="810102"/>
            <a:ext cx="9194688" cy="1"/>
          </a:xfrm>
          <a:prstGeom prst="line">
            <a:avLst/>
          </a:prstGeom>
        </p:spPr>
        <p:style>
          <a:lnRef idx="1">
            <a:schemeClr val="accent3"/>
          </a:lnRef>
          <a:fillRef idx="0">
            <a:schemeClr val="accent3"/>
          </a:fillRef>
          <a:effectRef idx="0">
            <a:schemeClr val="accent3"/>
          </a:effectRef>
          <a:fontRef idx="minor">
            <a:schemeClr val="tx1"/>
          </a:fontRef>
        </p:style>
      </p:cxnSp>
      <p:sp>
        <p:nvSpPr>
          <p:cNvPr id="5" name="Rectangle 13"/>
          <p:cNvSpPr>
            <a:spLocks noChangeArrowheads="1"/>
          </p:cNvSpPr>
          <p:nvPr userDrawn="1"/>
        </p:nvSpPr>
        <p:spPr bwMode="auto">
          <a:xfrm>
            <a:off x="4923279" y="184410"/>
            <a:ext cx="3960813" cy="461665"/>
          </a:xfrm>
          <a:prstGeom prst="rect">
            <a:avLst/>
          </a:prstGeom>
          <a:noFill/>
          <a:ln>
            <a:noFill/>
          </a:ln>
        </p:spPr>
        <p:txBody>
          <a:bodyPr wrap="square" lIns="0" tIns="0" rIns="0" bIns="0" anchor="b">
            <a:spAutoFit/>
          </a:bodyPr>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a:spcBef>
                <a:spcPts val="0"/>
              </a:spcBef>
              <a:spcAft>
                <a:spcPts val="0"/>
              </a:spcAft>
              <a:defRPr>
                <a:solidFill>
                  <a:schemeClr val="tx1"/>
                </a:solidFill>
                <a:latin typeface="Arial"/>
              </a:defRPr>
            </a:lvl6pPr>
            <a:lvl7pPr marL="2971800" indent="-228600">
              <a:spcBef>
                <a:spcPts val="0"/>
              </a:spcBef>
              <a:spcAft>
                <a:spcPts val="0"/>
              </a:spcAft>
              <a:defRPr>
                <a:solidFill>
                  <a:schemeClr val="tx1"/>
                </a:solidFill>
                <a:latin typeface="Arial"/>
              </a:defRPr>
            </a:lvl7pPr>
            <a:lvl8pPr marL="3429000" indent="-228600">
              <a:spcBef>
                <a:spcPts val="0"/>
              </a:spcBef>
              <a:spcAft>
                <a:spcPts val="0"/>
              </a:spcAft>
              <a:defRPr>
                <a:solidFill>
                  <a:schemeClr val="tx1"/>
                </a:solidFill>
                <a:latin typeface="Arial"/>
              </a:defRPr>
            </a:lvl8pPr>
            <a:lvl9pPr marL="3886200" indent="-228600">
              <a:spcBef>
                <a:spcPts val="0"/>
              </a:spcBef>
              <a:spcAft>
                <a:spcPts val="0"/>
              </a:spcAft>
              <a:defRPr>
                <a:solidFill>
                  <a:schemeClr val="tx1"/>
                </a:solidFill>
                <a:latin typeface="Arial"/>
              </a:defRPr>
            </a:lvl9pPr>
          </a:lstStyle>
          <a:p>
            <a:pPr algn="r">
              <a:defRPr/>
            </a:pPr>
            <a:r>
              <a:rPr lang="nl-NL" sz="1500">
                <a:solidFill>
                  <a:srgbClr val="565656"/>
                </a:solidFill>
                <a:latin typeface="Arial"/>
                <a:ea typeface="Arial Unicode MS"/>
                <a:cs typeface="Arial"/>
              </a:rPr>
              <a:t>Einrichtung/ </a:t>
            </a:r>
            <a:endParaRPr/>
          </a:p>
          <a:p>
            <a:pPr algn="r">
              <a:defRPr/>
            </a:pPr>
            <a:r>
              <a:rPr lang="nl-NL" sz="1500">
                <a:solidFill>
                  <a:srgbClr val="565656"/>
                </a:solidFill>
                <a:latin typeface="Arial"/>
                <a:ea typeface="Arial Unicode MS"/>
                <a:cs typeface="Arial"/>
              </a:rPr>
              <a:t>Fakultät</a:t>
            </a:r>
            <a:endParaRPr/>
          </a:p>
        </p:txBody>
      </p:sp>
      <p:sp>
        <p:nvSpPr>
          <p:cNvPr id="2" name="Textfeld 1">
            <a:extLst>
              <a:ext uri="{FF2B5EF4-FFF2-40B4-BE49-F238E27FC236}">
                <a16:creationId xmlns:a16="http://schemas.microsoft.com/office/drawing/2014/main" id="{3F812592-1764-A6F8-D73F-092308FAE4A8}"/>
              </a:ext>
            </a:extLst>
          </p:cNvPr>
          <p:cNvSpPr txBox="1"/>
          <p:nvPr userDrawn="1"/>
        </p:nvSpPr>
        <p:spPr bwMode="auto">
          <a:xfrm>
            <a:off x="-2390" y="4817897"/>
            <a:ext cx="1368152" cy="307777"/>
          </a:xfrm>
          <a:prstGeom prst="rect">
            <a:avLst/>
          </a:prstGeom>
          <a:noFill/>
        </p:spPr>
        <p:txBody>
          <a:bodyPr wrap="square" rtlCol="0">
            <a:spAutoFit/>
          </a:bodyPr>
          <a:lstStyle/>
          <a:p>
            <a:r>
              <a:rPr lang="de-DE" sz="1400" b="1" dirty="0">
                <a:solidFill>
                  <a:schemeClr val="tx1">
                    <a:lumMod val="50000"/>
                    <a:lumOff val="50000"/>
                  </a:schemeClr>
                </a:solidFill>
              </a:rPr>
              <a:t>CC BY-SA 4.0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ixed.de/author/tomislav-bezmalinovi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1275606"/>
            <a:ext cx="8640960" cy="1800200"/>
          </a:xfrm>
        </p:spPr>
        <p:txBody>
          <a:bodyPr/>
          <a:lstStyle/>
          <a:p>
            <a:pPr>
              <a:defRPr/>
            </a:pPr>
            <a:r>
              <a:rPr lang="de-DE" sz="5400"/>
              <a:t>Virtual Reality</a:t>
            </a:r>
            <a:br>
              <a:rPr lang="de-DE" sz="5400"/>
            </a:br>
            <a:r>
              <a:rPr lang="de-DE" sz="5400"/>
              <a:t>- Easy Start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Anwendungsbeispiele (1): Ideen</a:t>
            </a:r>
            <a:endParaRPr/>
          </a:p>
        </p:txBody>
      </p:sp>
      <p:sp>
        <p:nvSpPr>
          <p:cNvPr id="3" name="Textplatzhalter 2"/>
          <p:cNvSpPr>
            <a:spLocks noGrp="1"/>
          </p:cNvSpPr>
          <p:nvPr>
            <p:ph type="body" sz="quarter" idx="10"/>
          </p:nvPr>
        </p:nvSpPr>
        <p:spPr bwMode="auto"/>
        <p:txBody>
          <a:bodyPr/>
          <a:lstStyle/>
          <a:p>
            <a:pPr marL="0" indent="0">
              <a:buNone/>
              <a:defRPr/>
            </a:pPr>
            <a:endParaRPr lang="de-DE">
              <a:solidFill>
                <a:schemeClr val="tx1"/>
              </a:solidFill>
            </a:endParaRPr>
          </a:p>
          <a:p>
            <a:pPr marL="0" indent="0">
              <a:buNone/>
              <a:defRPr/>
            </a:pPr>
            <a:endParaRPr lang="de-DE">
              <a:solidFill>
                <a:schemeClr val="tx1"/>
              </a:solidFill>
            </a:endParaRPr>
          </a:p>
          <a:p>
            <a:pPr marL="0" indent="0" algn="ctr">
              <a:buNone/>
              <a:defRPr/>
            </a:pPr>
            <a:endParaRPr lang="de-DE">
              <a:solidFill>
                <a:schemeClr val="tx1"/>
              </a:solidFill>
            </a:endParaRPr>
          </a:p>
          <a:p>
            <a:pPr marL="0" indent="0" algn="ctr">
              <a:buNone/>
              <a:defRPr/>
            </a:pPr>
            <a:r>
              <a:rPr lang="de-DE">
                <a:solidFill>
                  <a:schemeClr val="tx1"/>
                </a:solidFill>
              </a:rPr>
              <a:t>Welche Anwendungsbeispiele von VR kennt ihr?</a:t>
            </a:r>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10</a:t>
            </a:fld>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59956597" name="Titel 1"/>
          <p:cNvSpPr>
            <a:spLocks noGrp="1"/>
          </p:cNvSpPr>
          <p:nvPr>
            <p:ph type="title"/>
          </p:nvPr>
        </p:nvSpPr>
        <p:spPr bwMode="auto">
          <a:xfrm>
            <a:off x="251519" y="915565"/>
            <a:ext cx="8640959" cy="504055"/>
          </a:xfrm>
          <a:prstGeom prst="rect">
            <a:avLst/>
          </a:prstGeom>
        </p:spPr>
        <p:txBody>
          <a:bodyPr/>
          <a:lstStyle>
            <a:lvl1pPr algn="l">
              <a:defRPr sz="3200">
                <a:solidFill>
                  <a:srgbClr val="84B818"/>
                </a:solidFill>
                <a:latin typeface="Arial"/>
                <a:cs typeface="Arial"/>
              </a:defRPr>
            </a:lvl1pPr>
          </a:lstStyle>
          <a:p>
            <a:pPr>
              <a:defRPr/>
            </a:pPr>
            <a:r>
              <a:rPr lang="de-DE">
                <a:solidFill>
                  <a:schemeClr val="tx1"/>
                </a:solidFill>
              </a:rPr>
              <a:t> </a:t>
            </a:r>
            <a:r>
              <a:rPr>
                <a:solidFill>
                  <a:schemeClr val="tx1"/>
                </a:solidFill>
              </a:rPr>
              <a:t>Anwendungsbeispiel (</a:t>
            </a:r>
            <a:r>
              <a:rPr lang="de-DE">
                <a:solidFill>
                  <a:schemeClr val="tx1"/>
                </a:solidFill>
              </a:rPr>
              <a:t>2</a:t>
            </a:r>
            <a:r>
              <a:rPr>
                <a:solidFill>
                  <a:schemeClr val="tx1"/>
                </a:solidFill>
              </a:rPr>
              <a:t>): HapticVR	</a:t>
            </a:r>
            <a:endParaRPr/>
          </a:p>
        </p:txBody>
      </p:sp>
      <p:sp>
        <p:nvSpPr>
          <p:cNvPr id="1836421251" name="Textplatzhalter 3"/>
          <p:cNvSpPr>
            <a:spLocks noGrp="1"/>
          </p:cNvSpPr>
          <p:nvPr>
            <p:ph type="body" sz="quarter" idx="10"/>
          </p:nvPr>
        </p:nvSpPr>
        <p:spPr bwMode="auto">
          <a:xfrm>
            <a:off x="251519" y="1509743"/>
            <a:ext cx="4107944" cy="3240086"/>
          </a:xfrm>
          <a:prstGeom prst="rect">
            <a:avLst/>
          </a:prstGeom>
        </p:spPr>
        <p:txBody>
          <a:bodyPr/>
          <a:lstStyle>
            <a:lvl1pPr>
              <a:buClr>
                <a:srgbClr val="84B818"/>
              </a:buClr>
              <a:defRPr sz="2400">
                <a:solidFill>
                  <a:srgbClr val="565656"/>
                </a:solidFill>
                <a:latin typeface="Arial"/>
                <a:cs typeface="Arial"/>
              </a:defRPr>
            </a:lvl1pPr>
          </a:lstStyle>
          <a:p>
            <a:pPr>
              <a:buClrTx/>
              <a:buFont typeface="Arial"/>
              <a:buChar char="•"/>
              <a:defRPr/>
            </a:pPr>
            <a:r>
              <a:rPr sz="2200" b="0" i="0" u="none">
                <a:solidFill>
                  <a:schemeClr val="tx1"/>
                </a:solidFill>
                <a:latin typeface="Calibri"/>
                <a:ea typeface="Calibri"/>
                <a:cs typeface="Calibri"/>
              </a:rPr>
              <a:t>eine chirurgische Trainingsplattform</a:t>
            </a:r>
          </a:p>
          <a:p>
            <a:pPr>
              <a:buClrTx/>
              <a:buFont typeface="Arial"/>
              <a:buChar char="•"/>
              <a:defRPr/>
            </a:pPr>
            <a:r>
              <a:rPr sz="2200" b="0" i="0" u="none">
                <a:solidFill>
                  <a:schemeClr val="tx1"/>
                </a:solidFill>
                <a:latin typeface="Calibri"/>
                <a:ea typeface="Calibri"/>
                <a:cs typeface="Calibri"/>
              </a:rPr>
              <a:t>Verbindet VR und ein haptisches System</a:t>
            </a:r>
            <a:endParaRPr/>
          </a:p>
          <a:p>
            <a:pPr>
              <a:buClrTx/>
              <a:buFont typeface="Arial"/>
              <a:buChar char="•"/>
              <a:defRPr/>
            </a:pPr>
            <a:r>
              <a:rPr sz="2200" b="0" i="0" u="none">
                <a:solidFill>
                  <a:schemeClr val="tx1"/>
                </a:solidFill>
                <a:latin typeface="Calibri"/>
                <a:ea typeface="Calibri"/>
                <a:cs typeface="Calibri"/>
              </a:rPr>
              <a:t>Bereits in 30 Ländern im Einsatz</a:t>
            </a:r>
          </a:p>
          <a:p>
            <a:pPr>
              <a:buClrTx/>
              <a:buFont typeface="Arial"/>
              <a:buChar char="•"/>
              <a:defRPr/>
            </a:pPr>
            <a:r>
              <a:rPr sz="2200" b="0" i="0" u="none">
                <a:solidFill>
                  <a:schemeClr val="tx1"/>
                </a:solidFill>
                <a:latin typeface="Calibri"/>
                <a:ea typeface="Calibri"/>
                <a:cs typeface="Calibri"/>
              </a:rPr>
              <a:t>Wird bereits mit 30 Millionen</a:t>
            </a:r>
          </a:p>
          <a:p>
            <a:pPr marL="0" indent="0">
              <a:buClrTx/>
              <a:buNone/>
              <a:defRPr/>
            </a:pPr>
            <a:r>
              <a:rPr lang="de-DE" sz="2200">
                <a:solidFill>
                  <a:schemeClr val="tx1"/>
                </a:solidFill>
                <a:latin typeface="Calibri"/>
                <a:ea typeface="Calibri"/>
                <a:cs typeface="Calibri"/>
              </a:rPr>
              <a:t>     </a:t>
            </a:r>
            <a:r>
              <a:rPr sz="2200" b="0" i="0" u="none">
                <a:solidFill>
                  <a:schemeClr val="tx1"/>
                </a:solidFill>
                <a:latin typeface="Calibri"/>
                <a:ea typeface="Calibri"/>
                <a:cs typeface="Calibri"/>
              </a:rPr>
              <a:t>US Dollar unterstützt</a:t>
            </a:r>
            <a:endParaRPr sz="2200">
              <a:solidFill>
                <a:schemeClr val="tx1"/>
              </a:solidFill>
            </a:endParaRPr>
          </a:p>
          <a:p>
            <a:pPr marL="0" indent="0">
              <a:buClrTx/>
              <a:buNone/>
              <a:defRPr/>
            </a:pPr>
            <a:r>
              <a:rPr sz="1200">
                <a:solidFill>
                  <a:schemeClr val="tx1"/>
                </a:solidFill>
              </a:rPr>
              <a:t>       (</a:t>
            </a:r>
            <a:r>
              <a:rPr sz="1200" u="sng">
                <a:solidFill>
                  <a:schemeClr val="tx1"/>
                </a:solidFill>
                <a:hlinkClick r:id="rId3" tooltip="Beiträge von Tomislav Bezmalinovic"/>
              </a:rPr>
              <a:t>Bezmalinovic</a:t>
            </a:r>
            <a:r>
              <a:rPr sz="1200">
                <a:solidFill>
                  <a:schemeClr val="tx1"/>
                </a:solidFill>
              </a:rPr>
              <a:t>, 2022)</a:t>
            </a:r>
            <a:endParaRPr sz="2200" b="0" i="0" u="none">
              <a:solidFill>
                <a:schemeClr val="tx1"/>
              </a:solidFill>
              <a:latin typeface="Calibri"/>
              <a:ea typeface="Calibri"/>
              <a:cs typeface="Calibri"/>
            </a:endParaRPr>
          </a:p>
        </p:txBody>
      </p:sp>
      <p:pic>
        <p:nvPicPr>
          <p:cNvPr id="1989982488" name="Grafik 1989982487" descr="Das Bild zeigt eine Frau mit einer VR-Brille und chirugischen Übungswerkzeug.&#10;&#10;Im Hintergrund zeigt ein Bildschirm die Ansicht der Frau. "/>
          <p:cNvPicPr>
            <a:picLocks noChangeAspect="1"/>
          </p:cNvPicPr>
          <p:nvPr/>
        </p:nvPicPr>
        <p:blipFill>
          <a:blip r:embed="rId4"/>
          <a:stretch/>
        </p:blipFill>
        <p:spPr bwMode="auto">
          <a:xfrm>
            <a:off x="4553277" y="1583916"/>
            <a:ext cx="4264750" cy="2838581"/>
          </a:xfrm>
          <a:prstGeom prst="rect">
            <a:avLst/>
          </a:prstGeom>
        </p:spPr>
      </p:pic>
      <p:sp>
        <p:nvSpPr>
          <p:cNvPr id="1819846631" name="Textfeld 1819846630"/>
          <p:cNvSpPr txBox="1"/>
          <p:nvPr/>
        </p:nvSpPr>
        <p:spPr bwMode="auto">
          <a:xfrm>
            <a:off x="4528053" y="4422497"/>
            <a:ext cx="4252003" cy="2133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sz="800" b="0" i="0">
                <a:latin typeface="Arial"/>
                <a:ea typeface="Arial"/>
                <a:cs typeface="Arial"/>
              </a:rPr>
              <a:t>https://mixed.de/chirurgie-lernen-in-vr-startup-erhaelt-20-millionen-invest</a:t>
            </a:r>
            <a:r>
              <a:rPr sz="800" b="0" i="0" u="none">
                <a:solidFill>
                  <a:srgbClr val="000000"/>
                </a:solidFill>
                <a:latin typeface="Arial"/>
                <a:ea typeface="Arial"/>
                <a:cs typeface="Arial"/>
              </a:rPr>
              <a:t>/</a:t>
            </a:r>
            <a:endParaRPr sz="800">
              <a:latin typeface="Arial"/>
              <a:ea typeface="Arial"/>
              <a:cs typeface="Arial"/>
            </a:endParaRPr>
          </a:p>
        </p:txBody>
      </p:sp>
      <p:sp>
        <p:nvSpPr>
          <p:cNvPr id="2" name="Foliennummernplatzhalter 1"/>
          <p:cNvSpPr>
            <a:spLocks noGrp="1"/>
          </p:cNvSpPr>
          <p:nvPr>
            <p:ph type="sldNum" sz="quarter" idx="4"/>
          </p:nvPr>
        </p:nvSpPr>
        <p:spPr bwMode="auto"/>
        <p:txBody>
          <a:bodyPr/>
          <a:lstStyle/>
          <a:p>
            <a:pPr>
              <a:defRPr/>
            </a:pPr>
            <a:fld id="{63CECEBB-547B-4598-95D8-3FB4D608B5D5}" type="slidenum">
              <a:rPr lang="de-DE"/>
              <a:t>11</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1924478187" name="Titel 1"/>
          <p:cNvSpPr>
            <a:spLocks noGrp="1"/>
          </p:cNvSpPr>
          <p:nvPr>
            <p:ph type="title"/>
          </p:nvPr>
        </p:nvSpPr>
        <p:spPr bwMode="auto">
          <a:prstGeom prst="rect">
            <a:avLst/>
          </a:prstGeom>
        </p:spPr>
        <p:txBody>
          <a:bodyPr/>
          <a:lstStyle>
            <a:lvl1pPr algn="l">
              <a:defRPr sz="3200">
                <a:solidFill>
                  <a:srgbClr val="84B818"/>
                </a:solidFill>
                <a:latin typeface="Arial"/>
                <a:cs typeface="Arial"/>
              </a:defRPr>
            </a:lvl1pPr>
          </a:lstStyle>
          <a:p>
            <a:pPr>
              <a:defRPr/>
            </a:pPr>
            <a:r>
              <a:rPr sz="2800">
                <a:solidFill>
                  <a:schemeClr val="tx1"/>
                </a:solidFill>
              </a:rPr>
              <a:t>Anwendungsbeispiel (</a:t>
            </a:r>
            <a:r>
              <a:rPr lang="de-DE" sz="2800">
                <a:solidFill>
                  <a:schemeClr val="tx1"/>
                </a:solidFill>
              </a:rPr>
              <a:t>3</a:t>
            </a:r>
            <a:r>
              <a:rPr sz="2800">
                <a:solidFill>
                  <a:schemeClr val="tx1"/>
                </a:solidFill>
              </a:rPr>
              <a:t>):</a:t>
            </a:r>
            <a:r>
              <a:rPr lang="de-DE" sz="2800" b="0" i="0" u="none" strike="noStrike" cap="none" spc="0">
                <a:solidFill>
                  <a:schemeClr val="tx1"/>
                </a:solidFill>
                <a:latin typeface="Arial"/>
                <a:ea typeface="Arial"/>
                <a:cs typeface="Arial"/>
              </a:rPr>
              <a:t> Virtuelles Büro nach Maß</a:t>
            </a:r>
            <a:r>
              <a:rPr sz="2800">
                <a:solidFill>
                  <a:schemeClr val="tx1"/>
                </a:solidFill>
              </a:rPr>
              <a:t> </a:t>
            </a:r>
            <a:endParaRPr/>
          </a:p>
        </p:txBody>
      </p:sp>
      <p:pic>
        <p:nvPicPr>
          <p:cNvPr id="2037567901" name=" 2037567900" descr="Das Bild zeigt eine grafische Darstellung des Größenverhältnisses einer Person zu einem regulärem Schreibtisch und den virtuellen Bildschirmen.  "/>
          <p:cNvPicPr>
            <a:picLocks noGrp="1" noChangeAspect="1"/>
          </p:cNvPicPr>
          <p:nvPr>
            <p:ph type="pic" idx="1"/>
          </p:nvPr>
        </p:nvPicPr>
        <p:blipFill>
          <a:blip r:embed="rId3"/>
          <a:stretch/>
        </p:blipFill>
        <p:spPr bwMode="auto">
          <a:xfrm>
            <a:off x="4572000" y="1975146"/>
            <a:ext cx="4104452" cy="1880412"/>
          </a:xfrm>
          <a:prstGeom prst="rect">
            <a:avLst/>
          </a:prstGeom>
        </p:spPr>
      </p:pic>
      <p:sp>
        <p:nvSpPr>
          <p:cNvPr id="621918869" name="Inhaltsplatzhalter 2"/>
          <p:cNvSpPr>
            <a:spLocks noGrp="1"/>
          </p:cNvSpPr>
          <p:nvPr>
            <p:ph sz="half" idx="11"/>
          </p:nvPr>
        </p:nvSpPr>
        <p:spPr bwMode="auto">
          <a:xfrm>
            <a:off x="395536" y="1419622"/>
            <a:ext cx="4104455" cy="3232453"/>
          </a:xfrm>
          <a:prstGeom prst="rect">
            <a:avLst/>
          </a:prstGeom>
        </p:spPr>
        <p:txBody>
          <a:bodyPr/>
          <a:lstStyle>
            <a:lvl1pPr>
              <a:buClr>
                <a:srgbClr val="84B818"/>
              </a:buClr>
              <a:defRPr sz="2400">
                <a:solidFill>
                  <a:srgbClr val="565656"/>
                </a:solidFill>
                <a:latin typeface="Arial"/>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a:buClrTx/>
              <a:defRPr/>
            </a:pPr>
            <a:r>
              <a:rPr>
                <a:solidFill>
                  <a:schemeClr val="tx1"/>
                </a:solidFill>
              </a:rPr>
              <a:t>Virtuelle Bildschirme füllen das gesamte Sichtfeld aus </a:t>
            </a:r>
            <a:endParaRPr/>
          </a:p>
          <a:p>
            <a:pPr>
              <a:buClrTx/>
              <a:defRPr/>
            </a:pPr>
            <a:endParaRPr>
              <a:solidFill>
                <a:schemeClr val="tx1"/>
              </a:solidFill>
            </a:endParaRPr>
          </a:p>
          <a:p>
            <a:pPr>
              <a:buClrTx/>
              <a:defRPr/>
            </a:pPr>
            <a:r>
              <a:rPr>
                <a:solidFill>
                  <a:schemeClr val="tx1"/>
                </a:solidFill>
              </a:rPr>
              <a:t>„</a:t>
            </a:r>
            <a:r>
              <a:rPr lang="de-DE" sz="2400" b="0" i="0" u="none" strike="noStrike" cap="none" spc="0">
                <a:solidFill>
                  <a:schemeClr val="tx1"/>
                </a:solidFill>
                <a:latin typeface="Arial"/>
                <a:ea typeface="Arial"/>
                <a:cs typeface="Arial"/>
              </a:rPr>
              <a:t>wie ein Noise-Canceling-Kopfhörer für die Augen“</a:t>
            </a:r>
            <a:endParaRPr/>
          </a:p>
          <a:p>
            <a:pPr marL="0" indent="0">
              <a:buClrTx/>
              <a:buNone/>
              <a:defRPr/>
            </a:pPr>
            <a:endParaRPr>
              <a:solidFill>
                <a:schemeClr val="tx1"/>
              </a:solidFill>
            </a:endParaRPr>
          </a:p>
          <a:p>
            <a:pPr>
              <a:buClrTx/>
              <a:defRPr/>
            </a:pPr>
            <a:r>
              <a:rPr>
                <a:solidFill>
                  <a:schemeClr val="tx1"/>
                </a:solidFill>
              </a:rPr>
              <a:t>Aktuell noch sehr aufwendige Einrichtung </a:t>
            </a:r>
            <a:endParaRPr/>
          </a:p>
        </p:txBody>
      </p:sp>
      <p:sp>
        <p:nvSpPr>
          <p:cNvPr id="576571196" name="Textfeld 576571195"/>
          <p:cNvSpPr txBox="1"/>
          <p:nvPr/>
        </p:nvSpPr>
        <p:spPr bwMode="auto">
          <a:xfrm>
            <a:off x="4644007" y="4083918"/>
            <a:ext cx="3561028" cy="4572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lang="de-DE" sz="1200" b="0" i="0" u="none" strike="noStrike" cap="none" spc="0">
                <a:solidFill>
                  <a:schemeClr val="tx1"/>
                </a:solidFill>
                <a:latin typeface="Calibri"/>
                <a:ea typeface="Calibri"/>
                <a:cs typeface="Calibri"/>
              </a:rPr>
              <a:t>https://mixed.de/virtual-reality-buero-entwickler-arbeitet-seit-zwei-jahren-nur-mit-vr-brille/</a:t>
            </a:r>
            <a:endParaRPr/>
          </a:p>
        </p:txBody>
      </p:sp>
      <p:sp>
        <p:nvSpPr>
          <p:cNvPr id="2" name="Foliennummernplatzhalter 1"/>
          <p:cNvSpPr>
            <a:spLocks noGrp="1"/>
          </p:cNvSpPr>
          <p:nvPr>
            <p:ph type="sldNum" sz="quarter" idx="4"/>
          </p:nvPr>
        </p:nvSpPr>
        <p:spPr bwMode="auto"/>
        <p:txBody>
          <a:bodyPr/>
          <a:lstStyle/>
          <a:p>
            <a:pPr>
              <a:defRPr/>
            </a:pPr>
            <a:fld id="{63CECEBB-547B-4598-95D8-3FB4D608B5D5}" type="slidenum">
              <a:rPr lang="de-DE"/>
              <a:t>12</a:t>
            </a:fld>
            <a:endParaRPr lang="de-DE"/>
          </a:p>
        </p:txBody>
      </p:sp>
      <p:sp>
        <p:nvSpPr>
          <p:cNvPr id="3" name="Textfeld 2"/>
          <p:cNvSpPr txBox="1"/>
          <p:nvPr/>
        </p:nvSpPr>
        <p:spPr bwMode="auto">
          <a:xfrm>
            <a:off x="539552" y="4735114"/>
            <a:ext cx="2016220" cy="369332"/>
          </a:xfrm>
          <a:prstGeom prst="rect">
            <a:avLst/>
          </a:prstGeom>
          <a:noFill/>
        </p:spPr>
        <p:txBody>
          <a:bodyPr wrap="square" rtlCol="0">
            <a:spAutoFit/>
          </a:bodyPr>
          <a:lstStyle/>
          <a:p>
            <a:pPr>
              <a:defRPr/>
            </a:pPr>
            <a:r>
              <a:rPr lang="de-DE"/>
              <a:t>Bezmaliovic, 2021a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chemeClr val="tx1"/>
                </a:solidFill>
              </a:rPr>
              <a:t>Anwendungsbeispiel (3): Präsentationstraining</a:t>
            </a:r>
          </a:p>
        </p:txBody>
      </p:sp>
      <p:sp>
        <p:nvSpPr>
          <p:cNvPr id="3" name="Textplatzhalter 2"/>
          <p:cNvSpPr>
            <a:spLocks noGrp="1"/>
          </p:cNvSpPr>
          <p:nvPr>
            <p:ph type="body" sz="quarter" idx="10"/>
          </p:nvPr>
        </p:nvSpPr>
        <p:spPr bwMode="auto">
          <a:xfrm>
            <a:off x="251520" y="1635646"/>
            <a:ext cx="8642350" cy="2880320"/>
          </a:xfrm>
        </p:spPr>
        <p:txBody>
          <a:bodyPr/>
          <a:lstStyle/>
          <a:p>
            <a:pPr>
              <a:defRPr/>
            </a:pPr>
            <a:r>
              <a:rPr lang="de-DE" sz="2000">
                <a:solidFill>
                  <a:schemeClr val="tx1"/>
                </a:solidFill>
              </a:rPr>
              <a:t>Trainingsmöglichkeit Vorträge oder Präsentationen im Meetingraum vor 10 Personen, im Hörsaal vor 250 Personen oder auf der „großen“ Bühne vor 500 Personen</a:t>
            </a:r>
            <a:endParaRPr/>
          </a:p>
          <a:p>
            <a:pPr>
              <a:defRPr/>
            </a:pPr>
            <a:r>
              <a:rPr lang="de-DE" sz="2000">
                <a:solidFill>
                  <a:schemeClr val="tx1"/>
                </a:solidFill>
              </a:rPr>
              <a:t>Anschließend detailliertes Feedback (auch zum Fortschritt)</a:t>
            </a:r>
          </a:p>
          <a:p>
            <a:pPr>
              <a:defRPr/>
            </a:pPr>
            <a:r>
              <a:rPr lang="de-DE" sz="2000">
                <a:solidFill>
                  <a:schemeClr val="tx1"/>
                </a:solidFill>
              </a:rPr>
              <a:t>Verknüpfung mit Handlungsempfehlungen</a:t>
            </a:r>
            <a:endParaRPr/>
          </a:p>
          <a:p>
            <a:pPr>
              <a:buFont typeface="Arial"/>
              <a:buChar char="•"/>
              <a:defRPr/>
            </a:pPr>
            <a:r>
              <a:rPr lang="de-DE" sz="2000">
                <a:solidFill>
                  <a:schemeClr val="tx1"/>
                </a:solidFill>
              </a:rPr>
              <a:t>Möglichkeit sich den Vortrag im Nachhinein noch einmal anzuhören</a:t>
            </a:r>
            <a:endParaRPr/>
          </a:p>
          <a:p>
            <a:pPr>
              <a:buFont typeface="Arial"/>
              <a:buChar char="•"/>
              <a:defRPr/>
            </a:pPr>
            <a:r>
              <a:rPr lang="de-DE" sz="2000">
                <a:solidFill>
                  <a:schemeClr val="tx1"/>
                </a:solidFill>
              </a:rPr>
              <a:t>Hoher Lernerfolg</a:t>
            </a:r>
            <a:endParaRPr/>
          </a:p>
          <a:p>
            <a:pPr>
              <a:buFont typeface="Arial"/>
              <a:buChar char="•"/>
              <a:defRPr/>
            </a:pPr>
            <a:r>
              <a:rPr lang="de-DE" sz="2000">
                <a:solidFill>
                  <a:schemeClr val="tx1"/>
                </a:solidFill>
              </a:rPr>
              <a:t>Rhetorik-Videoseminare</a:t>
            </a:r>
            <a:endParaRPr/>
          </a:p>
          <a:p>
            <a:pPr>
              <a:buFont typeface="Arial"/>
              <a:buChar char="•"/>
              <a:defRPr/>
            </a:pPr>
            <a:r>
              <a:rPr lang="de-DE" sz="2000">
                <a:solidFill>
                  <a:schemeClr val="tx1"/>
                </a:solidFill>
              </a:rPr>
              <a:t>Orts- und zeitunabhängig</a:t>
            </a:r>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13</a:t>
            </a:fld>
            <a:endParaRPr lang="de-DE"/>
          </a:p>
        </p:txBody>
      </p:sp>
      <p:sp>
        <p:nvSpPr>
          <p:cNvPr id="5" name="Textfeld 4"/>
          <p:cNvSpPr txBox="1"/>
          <p:nvPr/>
        </p:nvSpPr>
        <p:spPr bwMode="auto">
          <a:xfrm>
            <a:off x="251520" y="4673319"/>
            <a:ext cx="7344816" cy="584775"/>
          </a:xfrm>
          <a:prstGeom prst="rect">
            <a:avLst/>
          </a:prstGeom>
          <a:noFill/>
        </p:spPr>
        <p:txBody>
          <a:bodyPr wrap="square" rtlCol="0">
            <a:spAutoFit/>
          </a:bodyPr>
          <a:lstStyle/>
          <a:p>
            <a:pPr>
              <a:defRPr/>
            </a:pPr>
            <a:r>
              <a:rPr lang="de-DE" sz="1400"/>
              <a:t>https://www.mensch-und-kommunikation.de/de/trainings/virtual-reality-praesentationstraining</a:t>
            </a:r>
            <a:endParaRPr/>
          </a:p>
          <a:p>
            <a:pPr>
              <a:defRPr/>
            </a:pPr>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5022324" name="Titel 1"/>
          <p:cNvSpPr>
            <a:spLocks noGrp="1"/>
          </p:cNvSpPr>
          <p:nvPr>
            <p:ph type="title"/>
          </p:nvPr>
        </p:nvSpPr>
        <p:spPr bwMode="auto"/>
        <p:txBody>
          <a:bodyPr/>
          <a:lstStyle/>
          <a:p>
            <a:pPr>
              <a:defRPr/>
            </a:pPr>
            <a:r>
              <a:rPr lang="de-DE">
                <a:solidFill>
                  <a:schemeClr val="tx1"/>
                </a:solidFill>
              </a:rPr>
              <a:t>Anwendungsbereiche und Potenziale</a:t>
            </a:r>
            <a:endParaRPr>
              <a:solidFill>
                <a:schemeClr val="tx1"/>
              </a:solidFill>
            </a:endParaRPr>
          </a:p>
        </p:txBody>
      </p:sp>
      <p:sp>
        <p:nvSpPr>
          <p:cNvPr id="1509250963" name="Textplatzhalter 2"/>
          <p:cNvSpPr>
            <a:spLocks noGrp="1"/>
          </p:cNvSpPr>
          <p:nvPr>
            <p:ph type="body" sz="quarter" idx="10"/>
          </p:nvPr>
        </p:nvSpPr>
        <p:spPr bwMode="auto">
          <a:xfrm>
            <a:off x="250130" y="1465039"/>
            <a:ext cx="8642350" cy="3240087"/>
          </a:xfrm>
        </p:spPr>
        <p:txBody>
          <a:bodyPr/>
          <a:lstStyle/>
          <a:p>
            <a:pPr>
              <a:buClrTx/>
              <a:buFont typeface="Arial"/>
              <a:buChar char="•"/>
              <a:defRPr/>
            </a:pPr>
            <a:r>
              <a:rPr lang="de-DE" sz="2000">
                <a:solidFill>
                  <a:schemeClr val="tx1"/>
                </a:solidFill>
                <a:latin typeface="Arial"/>
              </a:rPr>
              <a:t>VR kann zur Behandlung von chronischen Schmerzen eingesetzt werden</a:t>
            </a:r>
            <a:endParaRPr sz="2000"/>
          </a:p>
          <a:p>
            <a:pPr marL="0" indent="0">
              <a:buClrTx/>
              <a:buNone/>
              <a:defRPr/>
            </a:pPr>
            <a:endParaRPr sz="2000">
              <a:solidFill>
                <a:schemeClr val="tx1"/>
              </a:solidFill>
            </a:endParaRPr>
          </a:p>
          <a:p>
            <a:pPr>
              <a:buClrTx/>
              <a:buFont typeface="Arial"/>
              <a:buChar char="•"/>
              <a:defRPr/>
            </a:pPr>
            <a:r>
              <a:rPr lang="de-DE" sz="2000">
                <a:solidFill>
                  <a:schemeClr val="tx1"/>
                </a:solidFill>
                <a:latin typeface="Arial"/>
              </a:rPr>
              <a:t>Durch die VR-Erfahrungen können negative Auswirkungen der sozialen Isolation wie Angst und Stress verringert werden.</a:t>
            </a:r>
            <a:endParaRPr sz="2000">
              <a:solidFill>
                <a:schemeClr val="tx1"/>
              </a:solidFill>
            </a:endParaRPr>
          </a:p>
          <a:p>
            <a:pPr marL="0" indent="0">
              <a:buClrTx/>
              <a:buNone/>
              <a:defRPr/>
            </a:pPr>
            <a:r>
              <a:rPr lang="de-DE" sz="2000">
                <a:solidFill>
                  <a:schemeClr val="tx1"/>
                </a:solidFill>
                <a:latin typeface="Arial"/>
              </a:rPr>
              <a:t>     (Erl, 2022)</a:t>
            </a:r>
            <a:endParaRPr sz="2000"/>
          </a:p>
          <a:p>
            <a:pPr marL="0" indent="0">
              <a:buClrTx/>
              <a:buNone/>
              <a:defRPr/>
            </a:pPr>
            <a:endParaRPr sz="2000">
              <a:solidFill>
                <a:schemeClr val="tx1"/>
              </a:solidFill>
            </a:endParaRPr>
          </a:p>
          <a:p>
            <a:pPr>
              <a:buClrTx/>
              <a:buFont typeface="Arial"/>
              <a:buChar char="•"/>
              <a:defRPr/>
            </a:pPr>
            <a:r>
              <a:rPr lang="de-DE" sz="2000">
                <a:solidFill>
                  <a:schemeClr val="tx1"/>
                </a:solidFill>
                <a:latin typeface="Arial"/>
              </a:rPr>
              <a:t>VR kann zur Therapie von Angststörungen eingesetzt werden (z.B. Angst vor Hunden)</a:t>
            </a:r>
            <a:endParaRPr sz="2000">
              <a:solidFill>
                <a:schemeClr val="tx1"/>
              </a:solidFill>
            </a:endParaRPr>
          </a:p>
          <a:p>
            <a:pPr marL="0" indent="0">
              <a:buClrTx/>
              <a:buNone/>
              <a:defRPr/>
            </a:pPr>
            <a:r>
              <a:rPr lang="de-DE" sz="2000">
                <a:solidFill>
                  <a:schemeClr val="tx1"/>
                </a:solidFill>
                <a:latin typeface="Arial"/>
              </a:rPr>
              <a:t>     (Schmitt, 2022)</a:t>
            </a:r>
            <a:endParaRPr sz="2000">
              <a:solidFill>
                <a:schemeClr val="tx1"/>
              </a:solidFill>
            </a:endParaRPr>
          </a:p>
          <a:p>
            <a:pPr marL="0" indent="0">
              <a:buNone/>
              <a:defRPr/>
            </a:pPr>
            <a:endParaRPr sz="2000">
              <a:solidFill>
                <a:schemeClr val="tx1"/>
              </a:solidFill>
            </a:endParaRPr>
          </a:p>
        </p:txBody>
      </p:sp>
      <p:sp>
        <p:nvSpPr>
          <p:cNvPr id="2" name="Foliennummernplatzhalter 1"/>
          <p:cNvSpPr>
            <a:spLocks noGrp="1"/>
          </p:cNvSpPr>
          <p:nvPr>
            <p:ph type="sldNum" sz="quarter" idx="4"/>
          </p:nvPr>
        </p:nvSpPr>
        <p:spPr bwMode="auto"/>
        <p:txBody>
          <a:bodyPr/>
          <a:lstStyle/>
          <a:p>
            <a:pPr>
              <a:defRPr/>
            </a:pPr>
            <a:fld id="{63CECEBB-547B-4598-95D8-3FB4D608B5D5}" type="slidenum">
              <a:rPr lang="de-DE"/>
              <a:t>14</a:t>
            </a:fld>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3. Die Technik: HTC Vive Pro Eye und Steam</a:t>
            </a:r>
            <a:br>
              <a:rPr lang="de-DE"/>
            </a:br>
            <a:br>
              <a:rPr lang="de-DE"/>
            </a:br>
            <a:br>
              <a:rPr lang="de-DE"/>
            </a:br>
            <a:br>
              <a:rPr lang="de-DE"/>
            </a:br>
            <a:endParaRPr lang="de-DE"/>
          </a:p>
        </p:txBody>
      </p:sp>
      <p:sp>
        <p:nvSpPr>
          <p:cNvPr id="3" name="Textplatzhalter 2"/>
          <p:cNvSpPr>
            <a:spLocks noGrp="1"/>
          </p:cNvSpPr>
          <p:nvPr>
            <p:ph type="body" sz="quarter" idx="10"/>
          </p:nvPr>
        </p:nvSpPr>
        <p:spPr bwMode="auto">
          <a:xfrm>
            <a:off x="251520" y="1779662"/>
            <a:ext cx="8642350" cy="3240087"/>
          </a:xfrm>
        </p:spPr>
        <p:txBody>
          <a:bodyPr/>
          <a:lstStyle/>
          <a:p>
            <a:pPr>
              <a:buClrTx/>
              <a:defRPr/>
            </a:pPr>
            <a:r>
              <a:rPr lang="de-DE">
                <a:solidFill>
                  <a:schemeClr val="tx1"/>
                </a:solidFill>
              </a:rPr>
              <a:t>Die Steam-Plattform</a:t>
            </a:r>
            <a:endParaRPr/>
          </a:p>
          <a:p>
            <a:pPr>
              <a:buClrTx/>
              <a:defRPr/>
            </a:pPr>
            <a:endParaRPr lang="de-DE">
              <a:solidFill>
                <a:schemeClr val="tx1"/>
              </a:solidFill>
            </a:endParaRPr>
          </a:p>
          <a:p>
            <a:pPr>
              <a:buClrTx/>
              <a:defRPr/>
            </a:pPr>
            <a:r>
              <a:rPr lang="de-DE">
                <a:solidFill>
                  <a:schemeClr val="tx1"/>
                </a:solidFill>
              </a:rPr>
              <a:t>Die virtuelle Barriere</a:t>
            </a:r>
            <a:endParaRPr/>
          </a:p>
          <a:p>
            <a:pPr>
              <a:buClrTx/>
              <a:defRPr/>
            </a:pPr>
            <a:endParaRPr lang="de-DE">
              <a:solidFill>
                <a:schemeClr val="tx1"/>
              </a:solidFill>
            </a:endParaRPr>
          </a:p>
          <a:p>
            <a:pPr>
              <a:buClrTx/>
              <a:defRPr/>
            </a:pPr>
            <a:r>
              <a:rPr lang="de-DE">
                <a:solidFill>
                  <a:schemeClr val="tx1"/>
                </a:solidFill>
              </a:rPr>
              <a:t>Die HTC Vive Pro Eye</a:t>
            </a:r>
            <a:endParaRPr/>
          </a:p>
          <a:p>
            <a:pPr>
              <a:buClrTx/>
              <a:defRPr/>
            </a:pPr>
            <a:endParaRPr lang="de-DE">
              <a:solidFill>
                <a:schemeClr val="tx1"/>
              </a:solidFill>
            </a:endParaRPr>
          </a:p>
          <a:p>
            <a:pPr>
              <a:buClrTx/>
              <a:buFont typeface="Arial"/>
              <a:buChar char="•"/>
              <a:defRPr/>
            </a:pPr>
            <a:endParaRPr lang="de-DE">
              <a:solidFill>
                <a:schemeClr val="tx1"/>
              </a:solidFill>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15</a:t>
            </a:fld>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Die Steam-Plattform</a:t>
            </a:r>
            <a:endParaRPr>
              <a:solidFill>
                <a:schemeClr val="tx1"/>
              </a:solidFill>
            </a:endParaRPr>
          </a:p>
        </p:txBody>
      </p:sp>
      <p:sp>
        <p:nvSpPr>
          <p:cNvPr id="3" name="Textplatzhalter 2"/>
          <p:cNvSpPr>
            <a:spLocks noGrp="1"/>
          </p:cNvSpPr>
          <p:nvPr>
            <p:ph type="body" sz="quarter" idx="10"/>
          </p:nvPr>
        </p:nvSpPr>
        <p:spPr bwMode="auto">
          <a:xfrm>
            <a:off x="251520" y="1563638"/>
            <a:ext cx="8642350" cy="3240087"/>
          </a:xfrm>
        </p:spPr>
        <p:txBody>
          <a:bodyPr/>
          <a:lstStyle/>
          <a:p>
            <a:pPr>
              <a:buClrTx/>
              <a:defRPr/>
            </a:pPr>
            <a:r>
              <a:rPr lang="de-DE">
                <a:solidFill>
                  <a:schemeClr val="tx1"/>
                </a:solidFill>
              </a:rPr>
              <a:t>Von der Firma Valve betriebenes Online-System zum Verkauf, Verteilen und Verwalten von digitalen Spielen</a:t>
            </a:r>
            <a:endParaRPr>
              <a:solidFill>
                <a:schemeClr val="tx1"/>
              </a:solidFill>
            </a:endParaRPr>
          </a:p>
          <a:p>
            <a:pPr>
              <a:buClrTx/>
              <a:defRPr/>
            </a:pPr>
            <a:r>
              <a:rPr lang="de-DE">
                <a:solidFill>
                  <a:schemeClr val="tx1"/>
                </a:solidFill>
              </a:rPr>
              <a:t>Nutzung setzt Installation auf Endgerät voraus</a:t>
            </a:r>
            <a:endParaRPr>
              <a:solidFill>
                <a:schemeClr val="tx1"/>
              </a:solidFill>
            </a:endParaRPr>
          </a:p>
          <a:p>
            <a:pPr>
              <a:buClrTx/>
              <a:defRPr/>
            </a:pPr>
            <a:r>
              <a:rPr lang="de-DE">
                <a:solidFill>
                  <a:schemeClr val="tx1"/>
                </a:solidFill>
              </a:rPr>
              <a:t>Anwendungen der Firma Valve werden exklusiv auf Plattform angeboten</a:t>
            </a:r>
            <a:endParaRPr/>
          </a:p>
          <a:p>
            <a:pPr marL="0" indent="0">
              <a:buClrTx/>
              <a:buNone/>
              <a:defRPr/>
            </a:pPr>
            <a:r>
              <a:rPr lang="de-DE">
                <a:solidFill>
                  <a:schemeClr val="tx1"/>
                </a:solidFill>
              </a:rPr>
              <a:t>    (Krug, 2018)</a:t>
            </a:r>
            <a:endParaRPr/>
          </a:p>
          <a:p>
            <a:pPr>
              <a:buClrTx/>
              <a:defRPr/>
            </a:pPr>
            <a:endParaRPr lang="de-DE">
              <a:solidFill>
                <a:schemeClr val="tx1"/>
              </a:solidFill>
            </a:endParaRPr>
          </a:p>
          <a:p>
            <a:pPr>
              <a:buClrTx/>
              <a:defRPr/>
            </a:pPr>
            <a:r>
              <a:rPr lang="de-DE">
                <a:solidFill>
                  <a:schemeClr val="tx1"/>
                </a:solidFill>
              </a:rPr>
              <a:t>Alternativ kann der Vive Port verwendet werden </a:t>
            </a:r>
            <a:endParaRPr/>
          </a:p>
          <a:p>
            <a:pPr>
              <a:buClrTx/>
              <a:defRPr/>
            </a:pPr>
            <a:endParaRPr>
              <a:solidFill>
                <a:schemeClr val="tx1"/>
              </a:solidFill>
            </a:endParaRPr>
          </a:p>
          <a:p>
            <a:pPr marL="0" indent="0">
              <a:buNone/>
              <a:defRPr/>
            </a:pPr>
            <a:endParaRPr>
              <a:solidFill>
                <a:schemeClr val="tx1"/>
              </a:solidFill>
            </a:endParaRPr>
          </a:p>
          <a:p>
            <a:pPr>
              <a:defRPr/>
            </a:pPr>
            <a:endParaRPr>
              <a:solidFill>
                <a:schemeClr val="tx1"/>
              </a:solidFill>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16</a:t>
            </a:fld>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Die virtuelle Barriere </a:t>
            </a:r>
            <a:endParaRPr/>
          </a:p>
        </p:txBody>
      </p:sp>
      <p:sp>
        <p:nvSpPr>
          <p:cNvPr id="5" name="Inhaltsplatzhalter 4"/>
          <p:cNvSpPr>
            <a:spLocks noGrp="1"/>
          </p:cNvSpPr>
          <p:nvPr>
            <p:ph sz="half" idx="11"/>
          </p:nvPr>
        </p:nvSpPr>
        <p:spPr bwMode="auto">
          <a:xfrm>
            <a:off x="251520" y="1893809"/>
            <a:ext cx="4104456" cy="3232454"/>
          </a:xfrm>
        </p:spPr>
        <p:txBody>
          <a:bodyPr/>
          <a:lstStyle/>
          <a:p>
            <a:pPr>
              <a:buClrTx/>
              <a:defRPr/>
            </a:pPr>
            <a:r>
              <a:rPr lang="de-DE" sz="2000" b="0" i="0" u="none" strike="noStrike" cap="none" spc="0">
                <a:solidFill>
                  <a:schemeClr val="tx1"/>
                </a:solidFill>
                <a:latin typeface="Arial"/>
                <a:ea typeface="Arial"/>
                <a:cs typeface="Arial"/>
              </a:rPr>
              <a:t>Sobald sich Brille oder Controller dem Rand des kalibrierten Nutzungsbereichs nähern,</a:t>
            </a:r>
            <a:r>
              <a:rPr lang="de-DE" sz="2000">
                <a:solidFill>
                  <a:schemeClr val="tx1"/>
                </a:solidFill>
              </a:rPr>
              <a:t> blenden die Anwendungen automatisch eine optische Barriere ein.</a:t>
            </a:r>
            <a:endParaRPr/>
          </a:p>
          <a:p>
            <a:pPr>
              <a:buClrTx/>
              <a:defRPr/>
            </a:pPr>
            <a:r>
              <a:rPr lang="de-DE" sz="2000">
                <a:solidFill>
                  <a:schemeClr val="tx1"/>
                </a:solidFill>
              </a:rPr>
              <a:t>Die Barriere darf nicht durchschritten werden.  </a:t>
            </a:r>
            <a:endParaRPr/>
          </a:p>
        </p:txBody>
      </p:sp>
      <p:pic>
        <p:nvPicPr>
          <p:cNvPr id="6" name="Bildplatzhalter 5"/>
          <p:cNvPicPr>
            <a:picLocks noGrp="1" noChangeAspect="1"/>
          </p:cNvPicPr>
          <p:nvPr>
            <p:ph type="pic" idx="1"/>
          </p:nvPr>
        </p:nvPicPr>
        <p:blipFill>
          <a:blip r:embed="rId3"/>
          <a:srcRect l="16676" r="16676"/>
          <a:stretch/>
        </p:blipFill>
        <p:spPr bwMode="auto">
          <a:xfrm>
            <a:off x="4489602" y="1204746"/>
            <a:ext cx="4392488" cy="3452315"/>
          </a:xfrm>
          <a:prstGeom prst="rect">
            <a:avLst/>
          </a:prstGeom>
        </p:spPr>
      </p:pic>
      <p:sp>
        <p:nvSpPr>
          <p:cNvPr id="3" name="Foliennummernplatzhalter 2"/>
          <p:cNvSpPr>
            <a:spLocks noGrp="1"/>
          </p:cNvSpPr>
          <p:nvPr>
            <p:ph type="sldNum" sz="quarter" idx="4"/>
          </p:nvPr>
        </p:nvSpPr>
        <p:spPr bwMode="auto"/>
        <p:txBody>
          <a:bodyPr/>
          <a:lstStyle/>
          <a:p>
            <a:pPr>
              <a:defRPr/>
            </a:pPr>
            <a:fld id="{63CECEBB-547B-4598-95D8-3FB4D608B5D5}" type="slidenum">
              <a:rPr lang="de-DE"/>
              <a:t>17</a:t>
            </a:fld>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HTC Vive Pro Eye</a:t>
            </a:r>
            <a:endParaRPr>
              <a:solidFill>
                <a:schemeClr val="tx1"/>
              </a:solidFill>
            </a:endParaRPr>
          </a:p>
        </p:txBody>
      </p:sp>
      <p:sp>
        <p:nvSpPr>
          <p:cNvPr id="3" name="Textplatzhalter 2"/>
          <p:cNvSpPr>
            <a:spLocks noGrp="1"/>
          </p:cNvSpPr>
          <p:nvPr>
            <p:ph type="body" sz="quarter" idx="10"/>
          </p:nvPr>
        </p:nvSpPr>
        <p:spPr bwMode="auto">
          <a:xfrm>
            <a:off x="250825" y="1491630"/>
            <a:ext cx="8640960" cy="3240087"/>
          </a:xfrm>
        </p:spPr>
        <p:txBody>
          <a:bodyPr/>
          <a:lstStyle/>
          <a:p>
            <a:pPr marL="0" indent="0">
              <a:buNone/>
              <a:defRPr/>
            </a:pPr>
            <a:r>
              <a:rPr lang="de-DE" sz="2000">
                <a:solidFill>
                  <a:schemeClr val="tx1"/>
                </a:solidFill>
              </a:rPr>
              <a:t>Im HyLeC stehen euch mehrere HTC Brillen zur Verfügung!</a:t>
            </a:r>
            <a:endParaRPr>
              <a:solidFill>
                <a:schemeClr val="tx1"/>
              </a:solidFill>
            </a:endParaRPr>
          </a:p>
          <a:p>
            <a:pPr marL="0" indent="0" algn="ctr">
              <a:buNone/>
              <a:defRPr/>
            </a:pPr>
            <a:endParaRPr sz="2000">
              <a:solidFill>
                <a:schemeClr val="tx1"/>
              </a:solidFill>
            </a:endParaRPr>
          </a:p>
          <a:p>
            <a:pPr>
              <a:buClr>
                <a:schemeClr val="tx1"/>
              </a:buClr>
              <a:defRPr/>
            </a:pPr>
            <a:r>
              <a:rPr lang="de-DE" sz="2000">
                <a:solidFill>
                  <a:schemeClr val="tx1"/>
                </a:solidFill>
              </a:rPr>
              <a:t>Nicht-autarke VR-Brille (Anschluss an PC notwendig)</a:t>
            </a:r>
            <a:endParaRPr>
              <a:solidFill>
                <a:schemeClr val="tx1"/>
              </a:solidFill>
            </a:endParaRPr>
          </a:p>
          <a:p>
            <a:pPr>
              <a:buClr>
                <a:schemeClr val="tx1"/>
              </a:buClr>
              <a:defRPr/>
            </a:pPr>
            <a:r>
              <a:rPr lang="de-DE" sz="2000">
                <a:solidFill>
                  <a:schemeClr val="tx1"/>
                </a:solidFill>
              </a:rPr>
              <a:t>Tragemöglichkeit auch für Brillentragende</a:t>
            </a:r>
            <a:endParaRPr>
              <a:solidFill>
                <a:schemeClr val="tx1"/>
              </a:solidFill>
            </a:endParaRPr>
          </a:p>
          <a:p>
            <a:pPr>
              <a:buClr>
                <a:schemeClr val="tx1"/>
              </a:buClr>
              <a:defRPr/>
            </a:pPr>
            <a:r>
              <a:rPr lang="de-DE" sz="2000">
                <a:solidFill>
                  <a:schemeClr val="tx1"/>
                </a:solidFill>
              </a:rPr>
              <a:t>Anpassungsmöglichkeiten an verschiedene Kopfgrößen</a:t>
            </a:r>
            <a:endParaRPr>
              <a:solidFill>
                <a:schemeClr val="tx1"/>
              </a:solidFill>
            </a:endParaRPr>
          </a:p>
          <a:p>
            <a:pPr>
              <a:buClr>
                <a:schemeClr val="tx1"/>
              </a:buClr>
              <a:defRPr/>
            </a:pPr>
            <a:r>
              <a:rPr lang="de-DE" sz="2000">
                <a:solidFill>
                  <a:schemeClr val="tx1"/>
                </a:solidFill>
              </a:rPr>
              <a:t>Spielfläche von bis zu 10 m² möglich</a:t>
            </a:r>
            <a:endParaRPr>
              <a:solidFill>
                <a:schemeClr val="tx1"/>
              </a:solidFill>
            </a:endParaRPr>
          </a:p>
          <a:p>
            <a:pPr>
              <a:buClr>
                <a:schemeClr val="tx1"/>
              </a:buClr>
              <a:defRPr/>
            </a:pPr>
            <a:r>
              <a:rPr lang="de-DE" sz="2000">
                <a:solidFill>
                  <a:schemeClr val="tx1"/>
                </a:solidFill>
              </a:rPr>
              <a:t>Volle Bewegungsfreiheit (6 Freiheitsgrade) </a:t>
            </a:r>
            <a:endParaRPr>
              <a:solidFill>
                <a:schemeClr val="tx1"/>
              </a:solidFill>
            </a:endParaRPr>
          </a:p>
          <a:p>
            <a:pPr>
              <a:buClr>
                <a:schemeClr val="tx1"/>
              </a:buClr>
              <a:defRPr/>
            </a:pPr>
            <a:r>
              <a:rPr lang="de-DE" sz="2000">
                <a:solidFill>
                  <a:schemeClr val="tx1"/>
                </a:solidFill>
              </a:rPr>
              <a:t>Interaktion mittels Controllern</a:t>
            </a:r>
            <a:endParaRPr>
              <a:solidFill>
                <a:schemeClr val="tx1"/>
              </a:solidFill>
            </a:endParaRPr>
          </a:p>
          <a:p>
            <a:pPr>
              <a:defRPr/>
            </a:pPr>
            <a:endParaRPr>
              <a:solidFill>
                <a:schemeClr val="tx1"/>
              </a:solidFill>
            </a:endParaRPr>
          </a:p>
          <a:p>
            <a:pPr>
              <a:defRPr/>
            </a:pPr>
            <a:endParaRPr>
              <a:solidFill>
                <a:schemeClr val="tx1"/>
              </a:solidFill>
            </a:endParaRPr>
          </a:p>
        </p:txBody>
      </p:sp>
      <p:pic>
        <p:nvPicPr>
          <p:cNvPr id="4" name="Grafik 3" descr=" Das Bild zeigt die Komponenten der HTC VIVE Pro Eye ™ VR Brille&#10;&#10;-Die Basisstationen&#10;-Die Brille&#10;- due Controller"/>
          <p:cNvPicPr>
            <a:picLocks noChangeAspect="1"/>
          </p:cNvPicPr>
          <p:nvPr/>
        </p:nvPicPr>
        <p:blipFill>
          <a:blip r:embed="rId3"/>
          <a:stretch/>
        </p:blipFill>
        <p:spPr bwMode="auto">
          <a:xfrm>
            <a:off x="5796135" y="3210418"/>
            <a:ext cx="2791666" cy="1932453"/>
          </a:xfrm>
          <a:prstGeom prst="rect">
            <a:avLst/>
          </a:prstGeom>
          <a:noFill/>
          <a:ln>
            <a:noFill/>
          </a:ln>
        </p:spPr>
      </p:pic>
      <p:sp>
        <p:nvSpPr>
          <p:cNvPr id="5" name="Foliennummernplatzhalter 4"/>
          <p:cNvSpPr>
            <a:spLocks noGrp="1"/>
          </p:cNvSpPr>
          <p:nvPr>
            <p:ph type="sldNum" sz="quarter" idx="4"/>
          </p:nvPr>
        </p:nvSpPr>
        <p:spPr bwMode="auto"/>
        <p:txBody>
          <a:bodyPr/>
          <a:lstStyle/>
          <a:p>
            <a:pPr>
              <a:defRPr/>
            </a:pPr>
            <a:fld id="{63CECEBB-547B-4598-95D8-3FB4D608B5D5}" type="slidenum">
              <a:rPr lang="de-DE"/>
              <a:t>18</a:t>
            </a:fld>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Einstellungen der Brille (1)</a:t>
            </a:r>
            <a:endParaRPr/>
          </a:p>
        </p:txBody>
      </p:sp>
      <p:sp>
        <p:nvSpPr>
          <p:cNvPr id="3" name="Textplatzhalter 2"/>
          <p:cNvSpPr>
            <a:spLocks noGrp="1"/>
          </p:cNvSpPr>
          <p:nvPr>
            <p:ph type="body" sz="quarter" idx="10"/>
          </p:nvPr>
        </p:nvSpPr>
        <p:spPr bwMode="auto">
          <a:xfrm>
            <a:off x="250825" y="3154279"/>
            <a:ext cx="2232943" cy="353576"/>
          </a:xfrm>
        </p:spPr>
        <p:txBody>
          <a:bodyPr/>
          <a:lstStyle/>
          <a:p>
            <a:pPr marL="0" indent="0">
              <a:buNone/>
              <a:defRPr/>
            </a:pPr>
            <a:r>
              <a:rPr lang="de-DE">
                <a:solidFill>
                  <a:schemeClr val="tx1"/>
                </a:solidFill>
              </a:rPr>
              <a:t>Aufsetzen der Brille</a:t>
            </a:r>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19</a:t>
            </a:fld>
            <a:endParaRPr lang="de-DE"/>
          </a:p>
        </p:txBody>
      </p:sp>
      <p:pic>
        <p:nvPicPr>
          <p:cNvPr id="10" name="Grafik 9" descr="Die Rückseite der HTC Vive Pro Eye.&#10;&#10;Ein Pfeil ist auf das Band and der oberen Seite der Brille gerichtet.&#10;&#10;Ein weiterer Pfeil zeigt die Bewegungsrichtung für das Rad auf der Rückseite der Brille an. "/>
          <p:cNvPicPr>
            <a:picLocks noChangeAspect="1"/>
          </p:cNvPicPr>
          <p:nvPr/>
        </p:nvPicPr>
        <p:blipFill>
          <a:blip r:embed="rId3"/>
          <a:stretch/>
        </p:blipFill>
        <p:spPr bwMode="auto">
          <a:xfrm>
            <a:off x="323528" y="1530866"/>
            <a:ext cx="1977169" cy="1512168"/>
          </a:xfrm>
          <a:prstGeom prst="rect">
            <a:avLst/>
          </a:prstGeom>
        </p:spPr>
      </p:pic>
      <p:pic>
        <p:nvPicPr>
          <p:cNvPr id="12" name="Grafik 11" descr="Die HTC Vive Pro Eye von der rechten Seite. &#10;Ein Pfeil stellt  die rotierenden Bewegungsmöglichkeiten des Knopfes zu Einstellung des Pupillenabstandes dar.&#10;&#10;Der Knopf befindet sich an der vorderen rechten Seite der Brille."/>
          <p:cNvPicPr>
            <a:picLocks noChangeAspect="1"/>
          </p:cNvPicPr>
          <p:nvPr/>
        </p:nvPicPr>
        <p:blipFill>
          <a:blip r:embed="rId4"/>
          <a:stretch/>
        </p:blipFill>
        <p:spPr bwMode="auto">
          <a:xfrm>
            <a:off x="6948264" y="1509959"/>
            <a:ext cx="1439419" cy="1512169"/>
          </a:xfrm>
          <a:prstGeom prst="rect">
            <a:avLst/>
          </a:prstGeom>
        </p:spPr>
      </p:pic>
      <p:pic>
        <p:nvPicPr>
          <p:cNvPr id="14" name="Grafik 13" descr="Die Seitenansicht der der linken Seite der HTC Vive pro Eye. &#10;&#10;Ein Pfeil mit zwei Enden stellt die Bewegungsrichtung des Linsengehäuses der Brille dar. Ein weiterer Pfeil zeigt auf den Knopf an der linken Seite der Brille:"/>
          <p:cNvPicPr>
            <a:picLocks noChangeAspect="1"/>
          </p:cNvPicPr>
          <p:nvPr/>
        </p:nvPicPr>
        <p:blipFill>
          <a:blip r:embed="rId5"/>
          <a:stretch/>
        </p:blipFill>
        <p:spPr bwMode="auto">
          <a:xfrm>
            <a:off x="3699730" y="1588377"/>
            <a:ext cx="1607815" cy="1607815"/>
          </a:xfrm>
          <a:prstGeom prst="rect">
            <a:avLst/>
          </a:prstGeom>
        </p:spPr>
      </p:pic>
      <p:sp>
        <p:nvSpPr>
          <p:cNvPr id="15" name="Textfeld 14"/>
          <p:cNvSpPr txBox="1"/>
          <p:nvPr/>
        </p:nvSpPr>
        <p:spPr bwMode="auto">
          <a:xfrm>
            <a:off x="0" y="4227934"/>
            <a:ext cx="3435363" cy="461665"/>
          </a:xfrm>
          <a:prstGeom prst="rect">
            <a:avLst/>
          </a:prstGeom>
          <a:noFill/>
        </p:spPr>
        <p:txBody>
          <a:bodyPr wrap="square" rtlCol="0">
            <a:spAutoFit/>
          </a:bodyPr>
          <a:lstStyle/>
          <a:p>
            <a:pPr>
              <a:defRPr/>
            </a:pPr>
            <a:r>
              <a:rPr lang="de-DE" sz="1200"/>
              <a:t>https://www.bedienungsanleitu.ng/htc/vive-pro-eye/anleitung?p=22</a:t>
            </a:r>
            <a:endParaRPr/>
          </a:p>
        </p:txBody>
      </p:sp>
      <p:sp>
        <p:nvSpPr>
          <p:cNvPr id="6" name="Textplatzhalter 2"/>
          <p:cNvSpPr txBox="1"/>
          <p:nvPr/>
        </p:nvSpPr>
        <p:spPr bwMode="auto">
          <a:xfrm>
            <a:off x="6300193" y="3186107"/>
            <a:ext cx="2922882" cy="353576"/>
          </a:xfrm>
          <a:prstGeom prst="rect">
            <a:avLst/>
          </a:prstGeom>
        </p:spPr>
        <p:txBody>
          <a:bodyPr/>
          <a:lstStyle>
            <a:lvl1pPr marL="342900" indent="-342900" algn="l" defTabSz="914400">
              <a:spcBef>
                <a:spcPts val="0"/>
              </a:spcBef>
              <a:buClr>
                <a:srgbClr val="84B818"/>
              </a:buClr>
              <a:buFont typeface="Arial"/>
              <a:buChar char="•"/>
              <a:defRPr sz="2400">
                <a:solidFill>
                  <a:srgbClr val="565656"/>
                </a:solidFill>
                <a:latin typeface="Arial"/>
                <a:ea typeface="+mn-ea"/>
                <a:cs typeface="Arial"/>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de-DE">
                <a:solidFill>
                  <a:schemeClr val="tx1"/>
                </a:solidFill>
              </a:rPr>
              <a:t>Einstellung der IPD</a:t>
            </a:r>
            <a:endParaRPr/>
          </a:p>
        </p:txBody>
      </p:sp>
      <p:sp>
        <p:nvSpPr>
          <p:cNvPr id="7" name="Textplatzhalter 2"/>
          <p:cNvSpPr txBox="1"/>
          <p:nvPr/>
        </p:nvSpPr>
        <p:spPr bwMode="auto">
          <a:xfrm>
            <a:off x="3042196" y="3186939"/>
            <a:ext cx="2922882" cy="353576"/>
          </a:xfrm>
          <a:prstGeom prst="rect">
            <a:avLst/>
          </a:prstGeom>
        </p:spPr>
        <p:txBody>
          <a:bodyPr/>
          <a:lstStyle>
            <a:lvl1pPr marL="342900" indent="-342900" algn="l" defTabSz="914400">
              <a:spcBef>
                <a:spcPts val="0"/>
              </a:spcBef>
              <a:buClr>
                <a:srgbClr val="84B818"/>
              </a:buClr>
              <a:buFont typeface="Arial"/>
              <a:buChar char="•"/>
              <a:defRPr sz="2400">
                <a:solidFill>
                  <a:srgbClr val="565656"/>
                </a:solidFill>
                <a:latin typeface="Arial"/>
                <a:ea typeface="+mn-ea"/>
                <a:cs typeface="Arial"/>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de-DE">
                <a:solidFill>
                  <a:schemeClr val="tx1"/>
                </a:solidFill>
              </a:rPr>
              <a:t>Einstellung des Linsenabstands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Begrüßung und thematischer Einstieg</a:t>
            </a:r>
            <a:br>
              <a:rPr lang="de-DE"/>
            </a:br>
            <a:endParaRPr lang="de-DE"/>
          </a:p>
        </p:txBody>
      </p:sp>
      <p:sp>
        <p:nvSpPr>
          <p:cNvPr id="3" name="Textplatzhalter 2"/>
          <p:cNvSpPr>
            <a:spLocks noGrp="1"/>
          </p:cNvSpPr>
          <p:nvPr>
            <p:ph type="body" sz="quarter" idx="10"/>
          </p:nvPr>
        </p:nvSpPr>
        <p:spPr bwMode="auto">
          <a:xfrm>
            <a:off x="251520" y="1707653"/>
            <a:ext cx="8642350" cy="3240087"/>
          </a:xfrm>
        </p:spPr>
        <p:txBody>
          <a:bodyPr/>
          <a:lstStyle/>
          <a:p>
            <a:pPr>
              <a:buClrTx/>
              <a:defRPr/>
            </a:pPr>
            <a:r>
              <a:rPr lang="de-DE" dirty="0">
                <a:solidFill>
                  <a:schemeClr val="tx1"/>
                </a:solidFill>
              </a:rPr>
              <a:t>Wer sind wir?</a:t>
            </a:r>
            <a:endParaRPr dirty="0"/>
          </a:p>
          <a:p>
            <a:pPr>
              <a:buClrTx/>
              <a:defRPr/>
            </a:pPr>
            <a:endParaRPr dirty="0"/>
          </a:p>
          <a:p>
            <a:pPr>
              <a:buClrTx/>
              <a:defRPr/>
            </a:pPr>
            <a:r>
              <a:rPr lang="de-DE" dirty="0">
                <a:solidFill>
                  <a:schemeClr val="tx1"/>
                </a:solidFill>
              </a:rPr>
              <a:t>Wer nimmt teil?</a:t>
            </a:r>
            <a:endParaRPr dirty="0"/>
          </a:p>
          <a:p>
            <a:pPr>
              <a:buClrTx/>
              <a:defRPr/>
            </a:pPr>
            <a:endParaRPr dirty="0"/>
          </a:p>
          <a:p>
            <a:pPr>
              <a:buClrTx/>
              <a:defRPr/>
            </a:pPr>
            <a:r>
              <a:rPr lang="de-DE" dirty="0">
                <a:solidFill>
                  <a:schemeClr val="tx1"/>
                </a:solidFill>
              </a:rPr>
              <a:t>Was stellt ihr euch unter Virtual Reality vor?</a:t>
            </a:r>
            <a:endParaRPr dirty="0"/>
          </a:p>
          <a:p>
            <a:pPr>
              <a:buClrTx/>
              <a:defRPr/>
            </a:pPr>
            <a:endParaRPr dirty="0"/>
          </a:p>
          <a:p>
            <a:pPr>
              <a:buClrTx/>
              <a:defRPr/>
            </a:pPr>
            <a:r>
              <a:rPr lang="de-DE" dirty="0">
                <a:solidFill>
                  <a:schemeClr val="tx1"/>
                </a:solidFill>
              </a:rPr>
              <a:t>Wer hat bereits Vorerfahrungen mit Virtual Reality?</a:t>
            </a:r>
            <a:endParaRPr dirty="0"/>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a:t>
            </a:fld>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Einstellen der Brille (2)</a:t>
            </a:r>
            <a:endParaRPr/>
          </a:p>
        </p:txBody>
      </p:sp>
      <p:sp>
        <p:nvSpPr>
          <p:cNvPr id="3" name="Textplatzhalter 2"/>
          <p:cNvSpPr>
            <a:spLocks noGrp="1"/>
          </p:cNvSpPr>
          <p:nvPr>
            <p:ph type="body" sz="quarter" idx="10"/>
          </p:nvPr>
        </p:nvSpPr>
        <p:spPr bwMode="auto">
          <a:xfrm>
            <a:off x="251520" y="1779662"/>
            <a:ext cx="8642350" cy="3240087"/>
          </a:xfrm>
        </p:spPr>
        <p:txBody>
          <a:bodyPr/>
          <a:lstStyle/>
          <a:p>
            <a:pPr>
              <a:buClrTx/>
              <a:defRPr/>
            </a:pPr>
            <a:r>
              <a:rPr lang="de-DE">
                <a:solidFill>
                  <a:schemeClr val="tx1"/>
                </a:solidFill>
              </a:rPr>
              <a:t>Arbeit in Kleingruppen an den VR-Arbeitsplätzen</a:t>
            </a:r>
            <a:endParaRPr/>
          </a:p>
          <a:p>
            <a:pPr>
              <a:buClrTx/>
              <a:defRPr/>
            </a:pPr>
            <a:endParaRPr lang="de-DE"/>
          </a:p>
          <a:p>
            <a:pPr>
              <a:buClrTx/>
              <a:defRPr/>
            </a:pPr>
            <a:r>
              <a:rPr lang="de-DE">
                <a:solidFill>
                  <a:schemeClr val="tx1"/>
                </a:solidFill>
              </a:rPr>
              <a:t>Mit der Brille vertraut machen</a:t>
            </a:r>
            <a:endParaRPr/>
          </a:p>
          <a:p>
            <a:pPr>
              <a:buClrTx/>
              <a:defRPr/>
            </a:pPr>
            <a:endParaRPr lang="de-DE">
              <a:solidFill>
                <a:schemeClr val="tx1"/>
              </a:solidFill>
            </a:endParaRPr>
          </a:p>
          <a:p>
            <a:pPr>
              <a:buClrTx/>
              <a:defRPr/>
            </a:pPr>
            <a:r>
              <a:rPr lang="de-DE">
                <a:solidFill>
                  <a:schemeClr val="tx1"/>
                </a:solidFill>
              </a:rPr>
              <a:t>Dauer: 15 Minuten</a:t>
            </a:r>
            <a:endParaRPr/>
          </a:p>
          <a:p>
            <a:pPr marL="0" indent="0">
              <a:buNone/>
              <a:defRPr/>
            </a:pPr>
            <a:endParaRPr lang="de-DE"/>
          </a:p>
          <a:p>
            <a:pPr marL="0" indent="0">
              <a:buNone/>
              <a:defRPr/>
            </a:pPr>
            <a:endParaRPr lang="de-DE"/>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20</a:t>
            </a:fld>
            <a:endParaRPr 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Einstellungen der Brille (3)</a:t>
            </a:r>
            <a:endParaRPr/>
          </a:p>
        </p:txBody>
      </p:sp>
      <p:sp>
        <p:nvSpPr>
          <p:cNvPr id="3" name="Textplatzhalter 2"/>
          <p:cNvSpPr>
            <a:spLocks noGrp="1"/>
          </p:cNvSpPr>
          <p:nvPr>
            <p:ph type="body" sz="quarter" idx="10"/>
          </p:nvPr>
        </p:nvSpPr>
        <p:spPr bwMode="auto">
          <a:xfrm>
            <a:off x="250825" y="3154279"/>
            <a:ext cx="2232943" cy="353576"/>
          </a:xfrm>
        </p:spPr>
        <p:txBody>
          <a:bodyPr/>
          <a:lstStyle/>
          <a:p>
            <a:pPr marL="0" indent="0">
              <a:buNone/>
              <a:defRPr/>
            </a:pPr>
            <a:r>
              <a:rPr lang="de-DE">
                <a:solidFill>
                  <a:schemeClr val="tx1"/>
                </a:solidFill>
              </a:rPr>
              <a:t>Aufsetzen der Brille</a:t>
            </a:r>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21</a:t>
            </a:fld>
            <a:endParaRPr lang="de-DE"/>
          </a:p>
        </p:txBody>
      </p:sp>
      <p:pic>
        <p:nvPicPr>
          <p:cNvPr id="10" name="Grafik 9"/>
          <p:cNvPicPr>
            <a:picLocks noChangeAspect="1"/>
          </p:cNvPicPr>
          <p:nvPr/>
        </p:nvPicPr>
        <p:blipFill>
          <a:blip r:embed="rId3"/>
          <a:stretch/>
        </p:blipFill>
        <p:spPr bwMode="auto">
          <a:xfrm>
            <a:off x="323528" y="1530866"/>
            <a:ext cx="1977169" cy="1512168"/>
          </a:xfrm>
          <a:prstGeom prst="rect">
            <a:avLst/>
          </a:prstGeom>
        </p:spPr>
      </p:pic>
      <p:pic>
        <p:nvPicPr>
          <p:cNvPr id="12" name="Grafik 11"/>
          <p:cNvPicPr>
            <a:picLocks noChangeAspect="1"/>
          </p:cNvPicPr>
          <p:nvPr/>
        </p:nvPicPr>
        <p:blipFill>
          <a:blip r:embed="rId4"/>
          <a:stretch/>
        </p:blipFill>
        <p:spPr bwMode="auto">
          <a:xfrm>
            <a:off x="6948264" y="1509959"/>
            <a:ext cx="1439419" cy="1512169"/>
          </a:xfrm>
          <a:prstGeom prst="rect">
            <a:avLst/>
          </a:prstGeom>
        </p:spPr>
      </p:pic>
      <p:pic>
        <p:nvPicPr>
          <p:cNvPr id="14" name="Grafik 13" descr="Ein Bild, das Vektorgrafiken enthält."/>
          <p:cNvPicPr>
            <a:picLocks noChangeAspect="1"/>
          </p:cNvPicPr>
          <p:nvPr/>
        </p:nvPicPr>
        <p:blipFill>
          <a:blip r:embed="rId5"/>
          <a:stretch/>
        </p:blipFill>
        <p:spPr bwMode="auto">
          <a:xfrm>
            <a:off x="3699730" y="1588377"/>
            <a:ext cx="1607815" cy="1607815"/>
          </a:xfrm>
          <a:prstGeom prst="rect">
            <a:avLst/>
          </a:prstGeom>
        </p:spPr>
      </p:pic>
      <p:sp>
        <p:nvSpPr>
          <p:cNvPr id="15" name="Textfeld 14"/>
          <p:cNvSpPr txBox="1"/>
          <p:nvPr/>
        </p:nvSpPr>
        <p:spPr bwMode="auto">
          <a:xfrm>
            <a:off x="0" y="4227934"/>
            <a:ext cx="3435363" cy="461665"/>
          </a:xfrm>
          <a:prstGeom prst="rect">
            <a:avLst/>
          </a:prstGeom>
          <a:noFill/>
        </p:spPr>
        <p:txBody>
          <a:bodyPr wrap="square" rtlCol="0">
            <a:spAutoFit/>
          </a:bodyPr>
          <a:lstStyle/>
          <a:p>
            <a:pPr>
              <a:defRPr/>
            </a:pPr>
            <a:r>
              <a:rPr lang="de-DE" sz="1200"/>
              <a:t>https://www.bedienungsanleitu.ng/htc/vive-pro-eye/anleitung?p=22</a:t>
            </a:r>
            <a:endParaRPr/>
          </a:p>
        </p:txBody>
      </p:sp>
      <p:sp>
        <p:nvSpPr>
          <p:cNvPr id="6" name="Textplatzhalter 2"/>
          <p:cNvSpPr txBox="1"/>
          <p:nvPr/>
        </p:nvSpPr>
        <p:spPr bwMode="auto">
          <a:xfrm>
            <a:off x="6300193" y="3186107"/>
            <a:ext cx="2922882" cy="353576"/>
          </a:xfrm>
          <a:prstGeom prst="rect">
            <a:avLst/>
          </a:prstGeom>
        </p:spPr>
        <p:txBody>
          <a:bodyPr/>
          <a:lstStyle>
            <a:lvl1pPr marL="342900" indent="-342900" algn="l" defTabSz="914400">
              <a:spcBef>
                <a:spcPts val="0"/>
              </a:spcBef>
              <a:buClr>
                <a:srgbClr val="84B818"/>
              </a:buClr>
              <a:buFont typeface="Arial"/>
              <a:buChar char="•"/>
              <a:defRPr sz="2400">
                <a:solidFill>
                  <a:srgbClr val="565656"/>
                </a:solidFill>
                <a:latin typeface="Arial"/>
                <a:ea typeface="+mn-ea"/>
                <a:cs typeface="Arial"/>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de-DE">
                <a:solidFill>
                  <a:schemeClr val="tx1"/>
                </a:solidFill>
              </a:rPr>
              <a:t>Einstellung der IPD</a:t>
            </a:r>
            <a:endParaRPr/>
          </a:p>
        </p:txBody>
      </p:sp>
      <p:sp>
        <p:nvSpPr>
          <p:cNvPr id="7" name="Textplatzhalter 2"/>
          <p:cNvSpPr txBox="1"/>
          <p:nvPr/>
        </p:nvSpPr>
        <p:spPr bwMode="auto">
          <a:xfrm>
            <a:off x="3042196" y="3186939"/>
            <a:ext cx="2922882" cy="353576"/>
          </a:xfrm>
          <a:prstGeom prst="rect">
            <a:avLst/>
          </a:prstGeom>
        </p:spPr>
        <p:txBody>
          <a:bodyPr/>
          <a:lstStyle>
            <a:lvl1pPr marL="342900" indent="-342900" algn="l" defTabSz="914400">
              <a:spcBef>
                <a:spcPts val="0"/>
              </a:spcBef>
              <a:buClr>
                <a:srgbClr val="84B818"/>
              </a:buClr>
              <a:buFont typeface="Arial"/>
              <a:buChar char="•"/>
              <a:defRPr sz="2400">
                <a:solidFill>
                  <a:srgbClr val="565656"/>
                </a:solidFill>
                <a:latin typeface="Arial"/>
                <a:ea typeface="+mn-ea"/>
                <a:cs typeface="Arial"/>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de-DE">
                <a:solidFill>
                  <a:schemeClr val="tx1"/>
                </a:solidFill>
              </a:rPr>
              <a:t>Einstellung des Linsenabstands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5. The Lab – Anwendung zur Selbsterfahrung</a:t>
            </a:r>
            <a:br>
              <a:rPr lang="de-DE"/>
            </a:br>
            <a:endParaRPr lang="de-DE"/>
          </a:p>
        </p:txBody>
      </p:sp>
      <p:sp>
        <p:nvSpPr>
          <p:cNvPr id="3" name="Textplatzhalter 2"/>
          <p:cNvSpPr>
            <a:spLocks noGrp="1"/>
          </p:cNvSpPr>
          <p:nvPr>
            <p:ph type="body" sz="quarter" idx="10"/>
          </p:nvPr>
        </p:nvSpPr>
        <p:spPr bwMode="auto"/>
        <p:txBody>
          <a:bodyPr/>
          <a:lstStyle/>
          <a:p>
            <a:pPr marL="0" indent="0">
              <a:buNone/>
              <a:defRPr/>
            </a:pPr>
            <a:endParaRPr lang="de-DE">
              <a:solidFill>
                <a:schemeClr val="tx1"/>
              </a:solidFill>
            </a:endParaRPr>
          </a:p>
          <a:p>
            <a:pPr>
              <a:buClrTx/>
              <a:defRPr/>
            </a:pPr>
            <a:r>
              <a:rPr lang="de-DE">
                <a:solidFill>
                  <a:schemeClr val="tx1"/>
                </a:solidFill>
              </a:rPr>
              <a:t>Haftungsausschluss</a:t>
            </a:r>
            <a:endParaRPr/>
          </a:p>
          <a:p>
            <a:pPr>
              <a:buClrTx/>
              <a:defRPr/>
            </a:pPr>
            <a:endParaRPr lang="de-DE">
              <a:solidFill>
                <a:schemeClr val="tx1"/>
              </a:solidFill>
            </a:endParaRPr>
          </a:p>
          <a:p>
            <a:pPr>
              <a:buClrTx/>
              <a:defRPr/>
            </a:pPr>
            <a:r>
              <a:rPr lang="de-DE" sz="2400">
                <a:solidFill>
                  <a:schemeClr val="tx1"/>
                </a:solidFill>
              </a:rPr>
              <a:t>The Lab – Anwendung zur Selbsterfahrung</a:t>
            </a:r>
            <a:endParaRPr/>
          </a:p>
          <a:p>
            <a:pPr>
              <a:buClrTx/>
              <a:defRPr/>
            </a:pPr>
            <a:endParaRPr lang="de-DE">
              <a:solidFill>
                <a:schemeClr val="tx1"/>
              </a:solidFill>
            </a:endParaRPr>
          </a:p>
          <a:p>
            <a:pPr>
              <a:buClrTx/>
              <a:defRPr/>
            </a:pPr>
            <a:r>
              <a:rPr lang="de-DE" sz="2400">
                <a:solidFill>
                  <a:schemeClr val="tx1"/>
                </a:solidFill>
              </a:rPr>
              <a:t>Beobachtungs</a:t>
            </a:r>
            <a:r>
              <a:rPr lang="de-DE">
                <a:solidFill>
                  <a:schemeClr val="tx1"/>
                </a:solidFill>
              </a:rPr>
              <a:t>aufträge </a:t>
            </a:r>
            <a:endParaRPr lang="de-DE" sz="2400">
              <a:solidFill>
                <a:schemeClr val="tx1"/>
              </a:solidFill>
            </a:endParaRPr>
          </a:p>
          <a:p>
            <a:pPr marL="0" indent="0">
              <a:buNone/>
              <a:defRPr/>
            </a:pPr>
            <a:endParaRPr lang="de-DE">
              <a:solidFill>
                <a:schemeClr val="tx1"/>
              </a:solidFill>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22</a:t>
            </a:fld>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83255833" name="Titel 1"/>
          <p:cNvSpPr>
            <a:spLocks noGrp="1"/>
          </p:cNvSpPr>
          <p:nvPr>
            <p:ph type="title"/>
          </p:nvPr>
        </p:nvSpPr>
        <p:spPr bwMode="auto"/>
        <p:txBody>
          <a:bodyPr/>
          <a:lstStyle/>
          <a:p>
            <a:pPr>
              <a:defRPr/>
            </a:pPr>
            <a:r>
              <a:rPr lang="de-DE" u="sng">
                <a:solidFill>
                  <a:schemeClr val="tx1"/>
                </a:solidFill>
              </a:rPr>
              <a:t>Haftungsausschluss</a:t>
            </a:r>
            <a:endParaRPr u="sng">
              <a:solidFill>
                <a:schemeClr val="tx1"/>
              </a:solidFill>
            </a:endParaRPr>
          </a:p>
        </p:txBody>
      </p:sp>
      <p:sp>
        <p:nvSpPr>
          <p:cNvPr id="1819223922" name="Textplatzhalter 2"/>
          <p:cNvSpPr>
            <a:spLocks noGrp="1"/>
          </p:cNvSpPr>
          <p:nvPr>
            <p:ph type="body" sz="quarter" idx="10"/>
          </p:nvPr>
        </p:nvSpPr>
        <p:spPr bwMode="auto">
          <a:xfrm>
            <a:off x="251520" y="1851670"/>
            <a:ext cx="8642350" cy="3240087"/>
          </a:xfrm>
        </p:spPr>
        <p:txBody>
          <a:bodyPr/>
          <a:lstStyle/>
          <a:p>
            <a:pPr>
              <a:buClr>
                <a:schemeClr val="tx1"/>
              </a:buClr>
              <a:buFont typeface="Arial"/>
              <a:buChar char="•"/>
              <a:defRPr/>
            </a:pPr>
            <a:r>
              <a:rPr sz="2000">
                <a:solidFill>
                  <a:schemeClr val="tx1"/>
                </a:solidFill>
                <a:latin typeface="Arial"/>
                <a:ea typeface="Arial"/>
                <a:cs typeface="Arial"/>
              </a:rPr>
              <a:t>Die Nutzung der VR-Technik erfolgt auf eigene Gefahr und eigenes Risiko</a:t>
            </a:r>
            <a:endParaRPr sz="2000">
              <a:solidFill>
                <a:schemeClr val="tx1"/>
              </a:solidFill>
              <a:latin typeface="Arial"/>
              <a:cs typeface="Arial"/>
            </a:endParaRPr>
          </a:p>
          <a:p>
            <a:pPr>
              <a:lnSpc>
                <a:spcPct val="100000"/>
              </a:lnSpc>
              <a:spcAft>
                <a:spcPts val="0"/>
              </a:spcAft>
              <a:buClr>
                <a:schemeClr val="tx1"/>
              </a:buClr>
              <a:buFont typeface="Arial"/>
              <a:buChar char="•"/>
              <a:defRPr/>
            </a:pPr>
            <a:r>
              <a:rPr sz="2000">
                <a:solidFill>
                  <a:schemeClr val="tx1"/>
                </a:solidFill>
                <a:latin typeface="Arial"/>
                <a:ea typeface="Arial"/>
                <a:cs typeface="Arial"/>
              </a:rPr>
              <a:t>Ich bin darüber informiert, dass es bei der Nutzung der VR-Technologie zu Schwindelgefühl, Übelkeit, Sehstörungen, Augenschmerzen, Orientierungs- und Bewusstseinsstörungen, Kopfschmerzen bis hin zu epileptischen Anfällen kommen kann.</a:t>
            </a:r>
            <a:endParaRPr>
              <a:latin typeface="Arial"/>
              <a:cs typeface="Arial"/>
            </a:endParaRPr>
          </a:p>
          <a:p>
            <a:pPr>
              <a:lnSpc>
                <a:spcPct val="100000"/>
              </a:lnSpc>
              <a:spcAft>
                <a:spcPts val="0"/>
              </a:spcAft>
              <a:buClr>
                <a:schemeClr val="tx1"/>
              </a:buClr>
              <a:buFont typeface="Arial"/>
              <a:buChar char="•"/>
              <a:defRPr/>
            </a:pPr>
            <a:r>
              <a:rPr sz="2000">
                <a:solidFill>
                  <a:schemeClr val="tx1"/>
                </a:solidFill>
                <a:latin typeface="Arial"/>
                <a:ea typeface="Arial"/>
                <a:cs typeface="Arial"/>
              </a:rPr>
              <a:t>Mir ist bewusst, dass es aufgrund der unmittelbaren Wahrnehmung der virtuellen Welt es zu einer extremen Intensität der wahrgenommenen Bilder kommen kann.</a:t>
            </a:r>
            <a:endParaRPr/>
          </a:p>
          <a:p>
            <a:pPr>
              <a:defRPr/>
            </a:pPr>
            <a:endParaRPr sz="2000">
              <a:solidFill>
                <a:schemeClr val="tx1"/>
              </a:solidFill>
            </a:endParaRPr>
          </a:p>
          <a:p>
            <a:pPr>
              <a:defRPr/>
            </a:pPr>
            <a:endParaRPr sz="2000">
              <a:solidFill>
                <a:schemeClr val="tx1"/>
              </a:solidFill>
            </a:endParaRPr>
          </a:p>
        </p:txBody>
      </p:sp>
      <p:sp>
        <p:nvSpPr>
          <p:cNvPr id="2" name="Foliennummernplatzhalter 1"/>
          <p:cNvSpPr>
            <a:spLocks noGrp="1"/>
          </p:cNvSpPr>
          <p:nvPr>
            <p:ph type="sldNum" sz="quarter" idx="4"/>
          </p:nvPr>
        </p:nvSpPr>
        <p:spPr bwMode="auto"/>
        <p:txBody>
          <a:bodyPr/>
          <a:lstStyle/>
          <a:p>
            <a:pPr>
              <a:defRPr/>
            </a:pPr>
            <a:fld id="{63CECEBB-547B-4598-95D8-3FB4D608B5D5}" type="slidenum">
              <a:rPr lang="de-DE"/>
              <a:t>23</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33790" y="915566"/>
            <a:ext cx="8640960" cy="504056"/>
          </a:xfrm>
        </p:spPr>
        <p:txBody>
          <a:bodyPr/>
          <a:lstStyle/>
          <a:p>
            <a:pPr>
              <a:defRPr/>
            </a:pPr>
            <a:r>
              <a:rPr lang="de-DE">
                <a:solidFill>
                  <a:schemeClr val="tx1"/>
                </a:solidFill>
              </a:rPr>
              <a:t>The Lab – Anwendung zur Selbsterfahrung</a:t>
            </a:r>
            <a:endParaRPr>
              <a:solidFill>
                <a:schemeClr val="tx1"/>
              </a:solidFill>
            </a:endParaRPr>
          </a:p>
        </p:txBody>
      </p:sp>
      <p:sp>
        <p:nvSpPr>
          <p:cNvPr id="3" name="Textplatzhalter 2"/>
          <p:cNvSpPr>
            <a:spLocks noGrp="1"/>
          </p:cNvSpPr>
          <p:nvPr>
            <p:ph type="body" sz="quarter" idx="10"/>
          </p:nvPr>
        </p:nvSpPr>
        <p:spPr bwMode="auto">
          <a:xfrm>
            <a:off x="250130" y="1635646"/>
            <a:ext cx="8642350" cy="3240087"/>
          </a:xfrm>
        </p:spPr>
        <p:txBody>
          <a:bodyPr/>
          <a:lstStyle/>
          <a:p>
            <a:pPr>
              <a:buClrTx/>
              <a:defRPr/>
            </a:pPr>
            <a:r>
              <a:rPr lang="de-DE" sz="2000">
                <a:solidFill>
                  <a:schemeClr val="tx1"/>
                </a:solidFill>
              </a:rPr>
              <a:t>Wird kostenlos von Valve auf der Plattform Steam angeboten</a:t>
            </a:r>
            <a:endParaRPr>
              <a:solidFill>
                <a:schemeClr val="tx1"/>
              </a:solidFill>
            </a:endParaRPr>
          </a:p>
          <a:p>
            <a:pPr>
              <a:buClrTx/>
              <a:defRPr/>
            </a:pPr>
            <a:r>
              <a:rPr lang="de-DE" sz="2000">
                <a:solidFill>
                  <a:schemeClr val="tx1"/>
                </a:solidFill>
              </a:rPr>
              <a:t>dient als erweitertes Tutorial in VR</a:t>
            </a:r>
            <a:endParaRPr>
              <a:solidFill>
                <a:schemeClr val="tx1"/>
              </a:solidFill>
            </a:endParaRPr>
          </a:p>
          <a:p>
            <a:pPr>
              <a:buClrTx/>
              <a:defRPr/>
            </a:pPr>
            <a:r>
              <a:rPr lang="de-DE" sz="2000">
                <a:solidFill>
                  <a:schemeClr val="tx1"/>
                </a:solidFill>
              </a:rPr>
              <a:t>zeigt verschiedene Welten, teils mit wissenschaftlichem Hintergrund</a:t>
            </a:r>
            <a:endParaRPr>
              <a:solidFill>
                <a:schemeClr val="tx1"/>
              </a:solidFill>
            </a:endParaRPr>
          </a:p>
          <a:p>
            <a:pPr>
              <a:buClrTx/>
              <a:defRPr/>
            </a:pPr>
            <a:r>
              <a:rPr lang="de-DE" sz="2000">
                <a:solidFill>
                  <a:schemeClr val="tx1"/>
                </a:solidFill>
              </a:rPr>
              <a:t>bietet Ausblick auf potenzielle Lehrzwecke</a:t>
            </a:r>
            <a:endParaRPr>
              <a:solidFill>
                <a:schemeClr val="tx1"/>
              </a:solidFill>
            </a:endParaRPr>
          </a:p>
          <a:p>
            <a:pPr marL="0" indent="0">
              <a:buNone/>
              <a:defRPr/>
            </a:pPr>
            <a:endParaRPr>
              <a:solidFill>
                <a:schemeClr val="tx1"/>
              </a:solidFill>
            </a:endParaRPr>
          </a:p>
          <a:p>
            <a:pPr marL="0" indent="0">
              <a:buNone/>
              <a:defRPr/>
            </a:pPr>
            <a:r>
              <a:rPr lang="de-DE" sz="1800">
                <a:solidFill>
                  <a:schemeClr val="tx1"/>
                </a:solidFill>
              </a:rPr>
              <a:t>(Wöbbeking, 2016)</a:t>
            </a:r>
            <a:endParaRPr>
              <a:solidFill>
                <a:schemeClr val="tx1"/>
              </a:solidFill>
            </a:endParaRPr>
          </a:p>
        </p:txBody>
      </p:sp>
      <p:pic>
        <p:nvPicPr>
          <p:cNvPr id="5" name="Grafik 4" descr="Ein Bild, das die Ansicht des Anwendenden in der Anwendung &quot;the Lab&quot; zeigt"/>
          <p:cNvPicPr>
            <a:picLocks noChangeAspect="1"/>
          </p:cNvPicPr>
          <p:nvPr/>
        </p:nvPicPr>
        <p:blipFill>
          <a:blip r:embed="rId3"/>
          <a:stretch/>
        </p:blipFill>
        <p:spPr bwMode="auto">
          <a:xfrm>
            <a:off x="5345840" y="3003798"/>
            <a:ext cx="3546640" cy="1995686"/>
          </a:xfrm>
          <a:prstGeom prst="rect">
            <a:avLst/>
          </a:prstGeom>
        </p:spPr>
      </p:pic>
      <p:sp>
        <p:nvSpPr>
          <p:cNvPr id="4" name="Foliennummernplatzhalter 3"/>
          <p:cNvSpPr>
            <a:spLocks noGrp="1"/>
          </p:cNvSpPr>
          <p:nvPr>
            <p:ph type="sldNum" sz="quarter" idx="4"/>
          </p:nvPr>
        </p:nvSpPr>
        <p:spPr bwMode="auto"/>
        <p:txBody>
          <a:bodyPr/>
          <a:lstStyle/>
          <a:p>
            <a:pPr>
              <a:defRPr/>
            </a:pPr>
            <a:fld id="{63CECEBB-547B-4598-95D8-3FB4D608B5D5}" type="slidenum">
              <a:rPr lang="de-DE"/>
              <a:t>24</a:t>
            </a:fld>
            <a:endParaRPr lang="de-D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Beobachtungsaufträge (1)</a:t>
            </a:r>
            <a:endParaRPr/>
          </a:p>
        </p:txBody>
      </p:sp>
      <p:sp>
        <p:nvSpPr>
          <p:cNvPr id="3" name="Textplatzhalter 2"/>
          <p:cNvSpPr>
            <a:spLocks noGrp="1"/>
          </p:cNvSpPr>
          <p:nvPr>
            <p:ph type="body" sz="quarter" idx="10"/>
          </p:nvPr>
        </p:nvSpPr>
        <p:spPr bwMode="auto"/>
        <p:txBody>
          <a:bodyPr/>
          <a:lstStyle/>
          <a:p>
            <a:pPr marL="0" indent="0">
              <a:buNone/>
              <a:defRPr/>
            </a:pPr>
            <a:endParaRPr lang="de-DE">
              <a:solidFill>
                <a:schemeClr val="tx1"/>
              </a:solidFill>
            </a:endParaRPr>
          </a:p>
          <a:p>
            <a:pPr>
              <a:buClrTx/>
              <a:defRPr/>
            </a:pPr>
            <a:r>
              <a:rPr lang="de-DE">
                <a:solidFill>
                  <a:schemeClr val="tx1"/>
                </a:solidFill>
              </a:rPr>
              <a:t>Pro Beobachtung gibt es einen neuen Beobachtungsauftrag</a:t>
            </a:r>
            <a:endParaRPr/>
          </a:p>
          <a:p>
            <a:pPr>
              <a:buClrTx/>
              <a:defRPr/>
            </a:pPr>
            <a:endParaRPr lang="de-DE">
              <a:solidFill>
                <a:schemeClr val="tx1"/>
              </a:solidFill>
            </a:endParaRPr>
          </a:p>
          <a:p>
            <a:pPr>
              <a:buClrTx/>
              <a:defRPr/>
            </a:pPr>
            <a:r>
              <a:rPr lang="de-DE">
                <a:solidFill>
                  <a:schemeClr val="tx1"/>
                </a:solidFill>
              </a:rPr>
              <a:t>Alle Beobachtungsaufträge unterscheiden sich voneinander</a:t>
            </a:r>
            <a:endParaRPr/>
          </a:p>
          <a:p>
            <a:pPr>
              <a:buClrTx/>
              <a:defRPr/>
            </a:pPr>
            <a:endParaRPr lang="de-DE">
              <a:solidFill>
                <a:schemeClr val="tx1"/>
              </a:solidFill>
            </a:endParaRPr>
          </a:p>
          <a:p>
            <a:pPr>
              <a:buClrTx/>
              <a:defRPr/>
            </a:pPr>
            <a:r>
              <a:rPr lang="de-DE">
                <a:solidFill>
                  <a:schemeClr val="tx1"/>
                </a:solidFill>
              </a:rPr>
              <a:t>Gemeinsamer Austausch im Anschluss an die Selbsterfahrung</a:t>
            </a:r>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25</a:t>
            </a:fld>
            <a:endParaRPr lang="de-D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39206632" name="Titel 1"/>
          <p:cNvSpPr>
            <a:spLocks noGrp="1"/>
          </p:cNvSpPr>
          <p:nvPr>
            <p:ph type="title"/>
          </p:nvPr>
        </p:nvSpPr>
        <p:spPr bwMode="auto"/>
        <p:txBody>
          <a:bodyPr/>
          <a:lstStyle/>
          <a:p>
            <a:pPr>
              <a:defRPr/>
            </a:pPr>
            <a:r>
              <a:rPr lang="de-DE">
                <a:solidFill>
                  <a:schemeClr val="tx1"/>
                </a:solidFill>
              </a:rPr>
              <a:t>Beobachtungsaufträge (2)</a:t>
            </a:r>
            <a:endParaRPr/>
          </a:p>
        </p:txBody>
      </p:sp>
      <p:sp>
        <p:nvSpPr>
          <p:cNvPr id="817744938" name="Textplatzhalter 2"/>
          <p:cNvSpPr>
            <a:spLocks noGrp="1"/>
          </p:cNvSpPr>
          <p:nvPr>
            <p:ph type="body" sz="quarter" idx="10"/>
          </p:nvPr>
        </p:nvSpPr>
        <p:spPr bwMode="auto"/>
        <p:txBody>
          <a:bodyPr/>
          <a:lstStyle/>
          <a:p>
            <a:pPr marL="305908" indent="-305908">
              <a:buClrTx/>
              <a:buFont typeface="Arial"/>
              <a:buAutoNum type="arabicParenR"/>
              <a:defRPr/>
            </a:pPr>
            <a:r>
              <a:rPr sz="2000" b="0" i="0" u="none">
                <a:solidFill>
                  <a:srgbClr val="000000"/>
                </a:solidFill>
                <a:latin typeface="Arial"/>
                <a:ea typeface="Arial"/>
                <a:cs typeface="Arial"/>
              </a:rPr>
              <a:t>Wie nutzen die Teilnehmenden, während der Selbsterfahrung, den Anwendungsbereich (im Raum laufen oder stehen und teleportieren)?</a:t>
            </a:r>
            <a:endParaRPr sz="2000"/>
          </a:p>
          <a:p>
            <a:pPr marL="250835" indent="-250835">
              <a:buClrTx/>
              <a:buFont typeface="Arial"/>
              <a:buAutoNum type="arabicParenR"/>
              <a:defRPr/>
            </a:pPr>
            <a:r>
              <a:rPr sz="2000"/>
              <a:t> </a:t>
            </a:r>
            <a:r>
              <a:rPr sz="2000" b="0" i="0" u="none">
                <a:solidFill>
                  <a:srgbClr val="000000"/>
                </a:solidFill>
                <a:latin typeface="Arial"/>
                <a:ea typeface="Arial"/>
                <a:cs typeface="Arial"/>
              </a:rPr>
              <a:t>Auf welchem Level finden die Bewegungen statt (liegend, sitzend, stehend, kniend etc.)?</a:t>
            </a:r>
            <a:endParaRPr sz="2000"/>
          </a:p>
          <a:p>
            <a:pPr marL="250835" indent="-250835">
              <a:buClrTx/>
              <a:buFont typeface="Arial"/>
              <a:buAutoNum type="arabicParenR"/>
              <a:defRPr/>
            </a:pPr>
            <a:r>
              <a:rPr sz="2000"/>
              <a:t> </a:t>
            </a:r>
            <a:r>
              <a:rPr sz="2000" b="0" i="0" u="none">
                <a:solidFill>
                  <a:srgbClr val="000000"/>
                </a:solidFill>
                <a:latin typeface="Arial"/>
                <a:ea typeface="Arial"/>
                <a:cs typeface="Arial"/>
              </a:rPr>
              <a:t>Mit Blick auf die Bewegungsrichtungen im Raum – in welche Richtungen bewegt sich </a:t>
            </a:r>
            <a:br>
              <a:rPr sz="2000" b="0" i="0" u="none">
                <a:solidFill>
                  <a:srgbClr val="000000"/>
                </a:solidFill>
                <a:latin typeface="Arial"/>
                <a:ea typeface="Arial"/>
                <a:cs typeface="Arial"/>
              </a:rPr>
            </a:br>
            <a:r>
              <a:rPr sz="2000" b="0" i="0" u="none">
                <a:solidFill>
                  <a:srgbClr val="000000"/>
                </a:solidFill>
                <a:latin typeface="Arial"/>
                <a:ea typeface="Arial"/>
                <a:cs typeface="Arial"/>
              </a:rPr>
              <a:t>die Person?</a:t>
            </a:r>
          </a:p>
          <a:p>
            <a:pPr marL="250835" indent="-250835">
              <a:buClrTx/>
              <a:buFont typeface="Arial"/>
              <a:buAutoNum type="arabicParenR"/>
              <a:defRPr/>
            </a:pPr>
            <a:r>
              <a:rPr sz="2000" b="0" i="0" u="none">
                <a:solidFill>
                  <a:srgbClr val="000000"/>
                </a:solidFill>
                <a:latin typeface="Arial"/>
                <a:ea typeface="Arial"/>
                <a:cs typeface="Arial"/>
              </a:rPr>
              <a:t> Lassen sich Interaktionen oder Kommunikation beobachten? </a:t>
            </a:r>
            <a:endParaRPr sz="2000"/>
          </a:p>
          <a:p>
            <a:pPr marL="250835" indent="-250835">
              <a:buClrTx/>
              <a:buFont typeface="Arial"/>
              <a:buAutoNum type="arabicParenR"/>
              <a:defRPr/>
            </a:pPr>
            <a:r>
              <a:rPr sz="2000"/>
              <a:t> </a:t>
            </a:r>
            <a:r>
              <a:rPr sz="2000" b="0" i="0" u="none">
                <a:solidFill>
                  <a:srgbClr val="000000"/>
                </a:solidFill>
                <a:latin typeface="Arial"/>
                <a:ea typeface="Arial"/>
                <a:cs typeface="Arial"/>
              </a:rPr>
              <a:t>Wie reagieren die Teilnehmenden auf die virtuelle Barriere?</a:t>
            </a:r>
            <a:endParaRPr sz="2000"/>
          </a:p>
          <a:p>
            <a:pPr marL="250835" indent="-250835">
              <a:buClrTx/>
              <a:buFont typeface="Arial"/>
              <a:buAutoNum type="arabicParenR"/>
              <a:defRPr/>
            </a:pPr>
            <a:endParaRPr/>
          </a:p>
          <a:p>
            <a:pPr>
              <a:buClrTx/>
              <a:defRPr/>
            </a:pPr>
            <a:endParaRPr lang="de-DE">
              <a:solidFill>
                <a:schemeClr val="tx1"/>
              </a:solidFill>
            </a:endParaRPr>
          </a:p>
        </p:txBody>
      </p:sp>
      <p:sp>
        <p:nvSpPr>
          <p:cNvPr id="582701140" name="Foliennummernplatzhalter 3"/>
          <p:cNvSpPr>
            <a:spLocks noGrp="1"/>
          </p:cNvSpPr>
          <p:nvPr>
            <p:ph type="sldNum" sz="quarter" idx="4"/>
          </p:nvPr>
        </p:nvSpPr>
        <p:spPr bwMode="auto"/>
        <p:txBody>
          <a:bodyPr/>
          <a:lstStyle/>
          <a:p>
            <a:pPr>
              <a:defRPr/>
            </a:pPr>
            <a:fld id="{6BA1C977-5475-3D88-BDB7-3E9844653E6C}" type="slidenum">
              <a:rPr lang="de-DE"/>
              <a:t>26</a:t>
            </a:fld>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6. Abschluss und Austausch</a:t>
            </a:r>
            <a:br>
              <a:rPr lang="de-DE"/>
            </a:br>
            <a:endParaRPr lang="de-DE"/>
          </a:p>
        </p:txBody>
      </p:sp>
      <p:sp>
        <p:nvSpPr>
          <p:cNvPr id="3" name="Textplatzhalter 2"/>
          <p:cNvSpPr>
            <a:spLocks noGrp="1"/>
          </p:cNvSpPr>
          <p:nvPr>
            <p:ph type="body" sz="quarter" idx="10"/>
          </p:nvPr>
        </p:nvSpPr>
        <p:spPr bwMode="auto">
          <a:xfrm>
            <a:off x="251520" y="1635646"/>
            <a:ext cx="8642350" cy="3240087"/>
          </a:xfrm>
        </p:spPr>
        <p:txBody>
          <a:bodyPr/>
          <a:lstStyle/>
          <a:p>
            <a:pPr marL="0" indent="0">
              <a:buNone/>
              <a:defRPr/>
            </a:pPr>
            <a:endParaRPr lang="de-DE"/>
          </a:p>
          <a:p>
            <a:pPr>
              <a:buClrTx/>
              <a:defRPr/>
            </a:pPr>
            <a:r>
              <a:rPr lang="de-DE">
                <a:solidFill>
                  <a:schemeClr val="tx1"/>
                </a:solidFill>
              </a:rPr>
              <a:t>Austausch über die Erfahrung </a:t>
            </a:r>
            <a:endParaRPr/>
          </a:p>
          <a:p>
            <a:pPr>
              <a:buClrTx/>
              <a:defRPr/>
            </a:pPr>
            <a:endParaRPr lang="de-DE">
              <a:solidFill>
                <a:schemeClr val="tx1"/>
              </a:solidFill>
            </a:endParaRPr>
          </a:p>
          <a:p>
            <a:pPr>
              <a:buClrTx/>
              <a:defRPr/>
            </a:pPr>
            <a:r>
              <a:rPr lang="de-DE">
                <a:solidFill>
                  <a:schemeClr val="tx1"/>
                </a:solidFill>
              </a:rPr>
              <a:t>Abschluss: Feedback</a:t>
            </a:r>
            <a:endParaRPr/>
          </a:p>
          <a:p>
            <a:pPr>
              <a:buClrTx/>
              <a:defRPr/>
            </a:pPr>
            <a:endParaRPr lang="de-DE"/>
          </a:p>
          <a:p>
            <a:pPr marL="0" indent="0">
              <a:buNone/>
              <a:defRPr/>
            </a:pPr>
            <a:endParaRPr lang="de-DE"/>
          </a:p>
          <a:p>
            <a:pPr marL="0" indent="0">
              <a:buNone/>
              <a:defRPr/>
            </a:pPr>
            <a:endParaRPr lang="de-DE"/>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27</a:t>
            </a:fld>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Austausch über die Erfahrungen</a:t>
            </a:r>
            <a:br>
              <a:rPr lang="de-DE"/>
            </a:br>
            <a:endParaRPr lang="de-DE"/>
          </a:p>
        </p:txBody>
      </p:sp>
      <p:sp>
        <p:nvSpPr>
          <p:cNvPr id="3" name="Textplatzhalter 2"/>
          <p:cNvSpPr>
            <a:spLocks noGrp="1"/>
          </p:cNvSpPr>
          <p:nvPr>
            <p:ph type="body" sz="quarter" idx="10"/>
          </p:nvPr>
        </p:nvSpPr>
        <p:spPr bwMode="auto">
          <a:xfrm>
            <a:off x="251520" y="1491630"/>
            <a:ext cx="8642350" cy="3240087"/>
          </a:xfrm>
        </p:spPr>
        <p:txBody>
          <a:bodyPr/>
          <a:lstStyle/>
          <a:p>
            <a:pPr marL="0" indent="0">
              <a:buClrTx/>
              <a:buNone/>
              <a:defRPr/>
            </a:pPr>
            <a:endParaRPr lang="de-DE">
              <a:solidFill>
                <a:schemeClr val="tx1"/>
              </a:solidFill>
            </a:endParaRPr>
          </a:p>
          <a:p>
            <a:pPr>
              <a:buClrTx/>
              <a:defRPr/>
            </a:pPr>
            <a:r>
              <a:rPr lang="de-DE">
                <a:solidFill>
                  <a:schemeClr val="tx1"/>
                </a:solidFill>
              </a:rPr>
              <a:t>Was nehmt ihr mit? Was bleibt offen?</a:t>
            </a:r>
            <a:endParaRPr/>
          </a:p>
          <a:p>
            <a:pPr>
              <a:buClrTx/>
              <a:defRPr/>
            </a:pPr>
            <a:endParaRPr lang="de-DE">
              <a:solidFill>
                <a:schemeClr val="tx1"/>
              </a:solidFill>
            </a:endParaRPr>
          </a:p>
          <a:p>
            <a:pPr>
              <a:buClrTx/>
              <a:defRPr/>
            </a:pPr>
            <a:r>
              <a:rPr lang="de-DE">
                <a:solidFill>
                  <a:schemeClr val="tx1"/>
                </a:solidFill>
              </a:rPr>
              <a:t>Hat sich euer Bild von VR verändert?</a:t>
            </a:r>
            <a:endParaRPr/>
          </a:p>
          <a:p>
            <a:pPr>
              <a:buClrTx/>
              <a:defRPr/>
            </a:pPr>
            <a:endParaRPr lang="de-DE">
              <a:solidFill>
                <a:schemeClr val="tx1"/>
              </a:solidFill>
            </a:endParaRPr>
          </a:p>
          <a:p>
            <a:pPr>
              <a:buClrTx/>
              <a:defRPr/>
            </a:pPr>
            <a:r>
              <a:rPr lang="de-DE">
                <a:solidFill>
                  <a:schemeClr val="tx1"/>
                </a:solidFill>
              </a:rPr>
              <a:t>Welche Vor- und Nachteile erkennt ihr?</a:t>
            </a:r>
            <a:endParaRPr/>
          </a:p>
          <a:p>
            <a:pPr>
              <a:defRPr/>
            </a:pPr>
            <a:endParaRPr lang="de-DE"/>
          </a:p>
          <a:p>
            <a:pPr>
              <a:defRPr/>
            </a:pPr>
            <a:endParaRPr lang="de-DE"/>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28</a:t>
            </a:fld>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Abschluss</a:t>
            </a:r>
            <a:endParaRPr/>
          </a:p>
        </p:txBody>
      </p:sp>
      <p:sp>
        <p:nvSpPr>
          <p:cNvPr id="3" name="Textplatzhalter 2"/>
          <p:cNvSpPr>
            <a:spLocks noGrp="1"/>
          </p:cNvSpPr>
          <p:nvPr>
            <p:ph type="body" sz="quarter" idx="10"/>
          </p:nvPr>
        </p:nvSpPr>
        <p:spPr bwMode="auto"/>
        <p:txBody>
          <a:bodyPr/>
          <a:lstStyle/>
          <a:p>
            <a:pPr marL="0" indent="0">
              <a:buNone/>
              <a:defRPr/>
            </a:pPr>
            <a:endParaRPr lang="de-DE"/>
          </a:p>
          <a:p>
            <a:pPr marL="0" indent="0" algn="ctr">
              <a:buNone/>
              <a:defRPr/>
            </a:pPr>
            <a:endParaRPr lang="de-DE" sz="3200"/>
          </a:p>
          <a:p>
            <a:pPr marL="0" indent="0" algn="ctr">
              <a:buNone/>
              <a:defRPr/>
            </a:pPr>
            <a:r>
              <a:rPr lang="de-DE" sz="3200">
                <a:solidFill>
                  <a:schemeClr val="tx1"/>
                </a:solidFill>
              </a:rPr>
              <a:t>Feedback?</a:t>
            </a:r>
            <a:endParaRPr sz="3200"/>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29</a:t>
            </a:fld>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8788463" name="Titel 1"/>
          <p:cNvSpPr>
            <a:spLocks noGrp="1"/>
          </p:cNvSpPr>
          <p:nvPr>
            <p:ph type="title"/>
          </p:nvPr>
        </p:nvSpPr>
        <p:spPr bwMode="auto"/>
        <p:txBody>
          <a:bodyPr/>
          <a:lstStyle/>
          <a:p>
            <a:pPr>
              <a:defRPr/>
            </a:pPr>
            <a:r>
              <a:rPr lang="de-DE">
                <a:solidFill>
                  <a:schemeClr val="tx1"/>
                </a:solidFill>
              </a:rPr>
              <a:t>Erwartungen</a:t>
            </a:r>
            <a:br>
              <a:rPr lang="de-DE"/>
            </a:br>
            <a:endParaRPr lang="de-DE"/>
          </a:p>
        </p:txBody>
      </p:sp>
      <p:sp>
        <p:nvSpPr>
          <p:cNvPr id="1604338510" name="Textplatzhalter 2"/>
          <p:cNvSpPr>
            <a:spLocks noGrp="1"/>
          </p:cNvSpPr>
          <p:nvPr>
            <p:ph type="body" sz="quarter" idx="10"/>
          </p:nvPr>
        </p:nvSpPr>
        <p:spPr bwMode="auto">
          <a:xfrm>
            <a:off x="251519" y="1707652"/>
            <a:ext cx="8642349" cy="3240086"/>
          </a:xfrm>
        </p:spPr>
        <p:txBody>
          <a:bodyPr/>
          <a:lstStyle/>
          <a:p>
            <a:pPr>
              <a:defRPr/>
            </a:pPr>
            <a:endParaRPr/>
          </a:p>
        </p:txBody>
      </p:sp>
      <p:sp>
        <p:nvSpPr>
          <p:cNvPr id="1524159316" name="Foliennummernplatzhalter 3"/>
          <p:cNvSpPr>
            <a:spLocks noGrp="1"/>
          </p:cNvSpPr>
          <p:nvPr>
            <p:ph type="sldNum" sz="quarter" idx="4"/>
          </p:nvPr>
        </p:nvSpPr>
        <p:spPr bwMode="auto"/>
        <p:txBody>
          <a:bodyPr/>
          <a:lstStyle/>
          <a:p>
            <a:pPr>
              <a:defRPr/>
            </a:pPr>
            <a:fld id="{930A5DEB-A2B4-483D-7FEA-B6071FD7C86F}" type="slidenum">
              <a:rPr lang="de-DE"/>
              <a:t>3</a:t>
            </a:fld>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25375600" name="Titel 1"/>
          <p:cNvSpPr>
            <a:spLocks noGrp="1"/>
          </p:cNvSpPr>
          <p:nvPr>
            <p:ph type="title"/>
          </p:nvPr>
        </p:nvSpPr>
        <p:spPr bwMode="auto">
          <a:xfrm>
            <a:off x="251520" y="843558"/>
            <a:ext cx="8640960" cy="504056"/>
          </a:xfrm>
        </p:spPr>
        <p:txBody>
          <a:bodyPr/>
          <a:lstStyle/>
          <a:p>
            <a:pPr>
              <a:defRPr/>
            </a:pPr>
            <a:r>
              <a:rPr lang="de-DE" sz="2800">
                <a:solidFill>
                  <a:schemeClr val="tx1"/>
                </a:solidFill>
              </a:rPr>
              <a:t>Literatur:</a:t>
            </a:r>
            <a:endParaRPr sz="2800">
              <a:solidFill>
                <a:schemeClr val="tx1"/>
              </a:solidFill>
            </a:endParaRPr>
          </a:p>
        </p:txBody>
      </p:sp>
      <p:sp>
        <p:nvSpPr>
          <p:cNvPr id="794255280" name="Textplatzhalter 2"/>
          <p:cNvSpPr>
            <a:spLocks noGrp="1"/>
          </p:cNvSpPr>
          <p:nvPr>
            <p:ph type="body" sz="quarter" idx="10"/>
          </p:nvPr>
        </p:nvSpPr>
        <p:spPr bwMode="auto">
          <a:xfrm>
            <a:off x="251520" y="1419622"/>
            <a:ext cx="8642350" cy="3240087"/>
          </a:xfrm>
        </p:spPr>
        <p:txBody>
          <a:bodyPr/>
          <a:lstStyle/>
          <a:p>
            <a:pPr>
              <a:defRPr/>
            </a:pPr>
            <a:r>
              <a:rPr lang="de-DE" sz="1600">
                <a:solidFill>
                  <a:schemeClr val="tx1"/>
                </a:solidFill>
              </a:rPr>
              <a:t>Bezmalinovic, T. (2021a). Virtual Reality-Büro: Entwickler arbeitet seit zwei Jahren nur mit VR-Brille (01.11.2022) Verfügbar unter: https://mixed.de/virtual-reality-buero-entwickler-arbeitet-seit-zwei-jahren-nur-mit-vr-brille/</a:t>
            </a:r>
            <a:endParaRPr sz="4800"/>
          </a:p>
          <a:p>
            <a:pPr>
              <a:defRPr/>
            </a:pPr>
            <a:r>
              <a:rPr lang="de-DE" sz="1600">
                <a:solidFill>
                  <a:schemeClr val="tx1"/>
                </a:solidFill>
              </a:rPr>
              <a:t>Bezmalinovic, T. (2021b). Motion Sickness: Was ist das und wie kann ich es verhindern? (01.11.2022) Verfügbar unter: https://mixed.de/motion-sickness-guide/</a:t>
            </a:r>
            <a:endParaRPr lang="de-DE" sz="1600" b="1">
              <a:solidFill>
                <a:schemeClr val="tx1"/>
              </a:solidFill>
            </a:endParaRPr>
          </a:p>
          <a:p>
            <a:pPr>
              <a:defRPr/>
            </a:pPr>
            <a:r>
              <a:rPr lang="de-DE" sz="1600">
                <a:solidFill>
                  <a:schemeClr val="tx1"/>
                </a:solidFill>
              </a:rPr>
              <a:t>Bezmalinovic, T. (2022). Chirurgie lernen in VR: Startup erhält 20-Millionen-Invest. (01.11.22) Verfügbar unter: https://mixed.de/chirurgie-lernen-in-vr-startup-erhaelt-20-millionen-invest/ </a:t>
            </a:r>
            <a:endParaRPr sz="4800"/>
          </a:p>
          <a:p>
            <a:pPr>
              <a:defRPr/>
            </a:pPr>
            <a:r>
              <a:rPr lang="de-DE" sz="1600">
                <a:solidFill>
                  <a:schemeClr val="tx1"/>
                </a:solidFill>
              </a:rPr>
              <a:t>Erl, J. (2022). VR-Training für medizinisches Fachpersonal im „Mediverse“ (01.11.22) Verfügbar unter: https://mixed.de/vr-training-fuer-medizinisches-fachpersonal-im-mediverse/</a:t>
            </a:r>
            <a:endParaRPr sz="4800"/>
          </a:p>
          <a:p>
            <a:pPr>
              <a:defRPr/>
            </a:pPr>
            <a:r>
              <a:rPr lang="de-DE" sz="1600">
                <a:solidFill>
                  <a:schemeClr val="tx1"/>
                </a:solidFill>
              </a:rPr>
              <a:t>Erl, J. (2022). Hospiz erfüllt Patienten Träume in Virtual Reality. (01.11.22) Verfügbar unter: https://mixed.de/hospiz-erfuellt-patienten-traeume-in-der-virtual-reality/</a:t>
            </a:r>
            <a:endParaRPr lang="de-DE" sz="1600" b="1">
              <a:solidFill>
                <a:schemeClr val="tx1"/>
              </a:solidFill>
            </a:endParaRPr>
          </a:p>
        </p:txBody>
      </p:sp>
      <p:sp>
        <p:nvSpPr>
          <p:cNvPr id="2" name="Foliennummernplatzhalter 1"/>
          <p:cNvSpPr>
            <a:spLocks noGrp="1"/>
          </p:cNvSpPr>
          <p:nvPr>
            <p:ph type="sldNum" sz="quarter" idx="4"/>
          </p:nvPr>
        </p:nvSpPr>
        <p:spPr bwMode="auto"/>
        <p:txBody>
          <a:bodyPr/>
          <a:lstStyle/>
          <a:p>
            <a:pPr>
              <a:defRPr/>
            </a:pPr>
            <a:fld id="{63CECEBB-547B-4598-95D8-3FB4D608B5D5}" type="slidenum">
              <a:rPr lang="de-DE"/>
              <a:t>31</a:t>
            </a:fld>
            <a:endParaRPr lang="de-D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4010664" name="Textplatzhalter 3"/>
          <p:cNvSpPr>
            <a:spLocks noGrp="1"/>
          </p:cNvSpPr>
          <p:nvPr>
            <p:ph type="body" sz="quarter" idx="10"/>
          </p:nvPr>
        </p:nvSpPr>
        <p:spPr bwMode="auto">
          <a:xfrm>
            <a:off x="250824" y="966304"/>
            <a:ext cx="8642349" cy="3461716"/>
          </a:xfrm>
          <a:prstGeom prst="rect">
            <a:avLst/>
          </a:prstGeom>
        </p:spPr>
        <p:txBody>
          <a:bodyPr/>
          <a:lstStyle>
            <a:lvl1pPr>
              <a:buClrTx/>
              <a:defRPr sz="2400">
                <a:solidFill>
                  <a:srgbClr val="565656"/>
                </a:solidFill>
                <a:latin typeface="Arial"/>
                <a:cs typeface="Arial"/>
              </a:defRPr>
            </a:lvl1pPr>
          </a:lstStyle>
          <a:p>
            <a:pPr>
              <a:defRPr/>
            </a:pPr>
            <a:r>
              <a:rPr lang="de-DE" sz="1600" b="0" i="0" u="none" strike="noStrike" cap="none" spc="0">
                <a:solidFill>
                  <a:schemeClr val="tx1"/>
                </a:solidFill>
                <a:latin typeface="Arial"/>
                <a:ea typeface="Arial"/>
                <a:cs typeface="Arial"/>
              </a:rPr>
              <a:t>Krug, K. (2018). Was ist Steam und wie funktioniert es? Verständlich erklärt. (01.11.2022). Verfügbar unter: https://praxistipps.chip.de/was-ist-steam-und-wie-funktioniert-es-verstaendlich-erklaert_44638</a:t>
            </a:r>
            <a:endParaRPr sz="1600"/>
          </a:p>
          <a:p>
            <a:pPr>
              <a:defRPr/>
            </a:pPr>
            <a:r>
              <a:rPr lang="de-DE" sz="1600" b="0" i="0" u="none" strike="noStrike" cap="none" spc="0">
                <a:solidFill>
                  <a:schemeClr val="tx1"/>
                </a:solidFill>
                <a:latin typeface="Arial"/>
                <a:ea typeface="Arial"/>
                <a:cs typeface="Arial"/>
              </a:rPr>
              <a:t>mensch &amp; kommunikation (o.A.): Präsentation und Vorträge mit Virtual Reality trainieren. (01.11.2022). Verfügbar unter: https://www.mensch-und-kommunikation.de/de/trainings/virtual-reality-praesentationstraining</a:t>
            </a:r>
            <a:endParaRPr sz="1600"/>
          </a:p>
          <a:p>
            <a:pPr>
              <a:defRPr/>
            </a:pPr>
            <a:r>
              <a:rPr lang="de-DE" sz="1600" b="0" i="0" u="none" strike="noStrike" cap="none" spc="0">
                <a:solidFill>
                  <a:schemeClr val="tx1"/>
                </a:solidFill>
                <a:latin typeface="Arial"/>
                <a:ea typeface="Arial"/>
                <a:cs typeface="Arial"/>
              </a:rPr>
              <a:t>MM New Media GmbH. Definition: Immersion. (01.11.2022) Verfügbar unter: https://unternehmer.de/lexikon/it-lexikon/immersion</a:t>
            </a:r>
            <a:endParaRPr sz="1600"/>
          </a:p>
          <a:p>
            <a:pPr>
              <a:defRPr/>
            </a:pPr>
            <a:r>
              <a:rPr lang="de-DE" sz="1600" b="0" i="0" u="none" strike="noStrike" cap="none" spc="0">
                <a:solidFill>
                  <a:schemeClr val="tx1"/>
                </a:solidFill>
                <a:latin typeface="Arial"/>
                <a:ea typeface="Arial"/>
                <a:cs typeface="Arial"/>
              </a:rPr>
              <a:t>Schmitt, S. (2022). Virtual Reality gegen Phobien: Mit der VR-App gegen die Angst.  (01.11.2022) Verfügbar unter: https://mixed.de/virtual-reality-gegen-phobien-mit-der-vr-app-gegen-die-angst/ </a:t>
            </a:r>
            <a:endParaRPr sz="1600" b="1">
              <a:solidFill>
                <a:schemeClr val="tx1"/>
              </a:solidFill>
            </a:endParaRPr>
          </a:p>
          <a:p>
            <a:pPr>
              <a:defRPr/>
            </a:pPr>
            <a:r>
              <a:rPr lang="de-DE" sz="1600" b="0" i="0" u="none" strike="noStrike" cap="none" spc="0">
                <a:solidFill>
                  <a:schemeClr val="tx1"/>
                </a:solidFill>
                <a:latin typeface="Arial"/>
                <a:ea typeface="Arial"/>
                <a:cs typeface="Arial"/>
              </a:rPr>
              <a:t>Schwan, S. &amp; Buder, J. (2016). Virtuelle Realität und E-Learning. (01.11.2020) Verfügbar unter: https://www.e-teaching.org/didaktik/gestaltung/vr/vr.pdf </a:t>
            </a:r>
            <a:endParaRPr sz="1600"/>
          </a:p>
          <a:p>
            <a:pPr>
              <a:defRPr/>
            </a:pPr>
            <a:r>
              <a:rPr lang="de-DE" sz="1600" b="0" i="0" u="none" strike="noStrike" cap="none" spc="0">
                <a:solidFill>
                  <a:schemeClr val="tx1"/>
                </a:solidFill>
                <a:latin typeface="Arial"/>
                <a:ea typeface="Arial"/>
                <a:cs typeface="Arial"/>
              </a:rPr>
              <a:t>Wöbbeking, J. (2016). Test: The Lab. (01.11.2022). Verfügbar unter. https://www.4players.de/4players.php/dispbericht/Allgemein/Test/37548/81796/0/The_Lab.html</a:t>
            </a:r>
            <a:endParaRPr sz="1600"/>
          </a:p>
        </p:txBody>
      </p:sp>
      <p:sp>
        <p:nvSpPr>
          <p:cNvPr id="1349486480" name="Foliennummernplatzhalter 5"/>
          <p:cNvSpPr>
            <a:spLocks noGrp="1"/>
          </p:cNvSpPr>
          <p:nvPr>
            <p:ph type="sldNum" sz="quarter" idx="4"/>
          </p:nvPr>
        </p:nvSpPr>
        <p:spPr bwMode="auto">
          <a:xfrm>
            <a:off x="8316415" y="4876005"/>
            <a:ext cx="550359" cy="209937"/>
          </a:xfrm>
          <a:prstGeom prst="rect">
            <a:avLst/>
          </a:prstGeom>
        </p:spPr>
        <p:txBody>
          <a:bodyPr vert="horz" lIns="91440" tIns="45720" rIns="91440" bIns="45720" rtlCol="0" anchor="ctr"/>
          <a:lstStyle>
            <a:lvl1pPr algn="ctr">
              <a:defRPr sz="1200">
                <a:solidFill>
                  <a:schemeClr val="tx1"/>
                </a:solidFill>
                <a:latin typeface="Arial"/>
                <a:cs typeface="Arial"/>
              </a:defRPr>
            </a:lvl1pPr>
          </a:lstStyle>
          <a:p>
            <a:pPr>
              <a:defRPr/>
            </a:pPr>
            <a:fld id="{B4942F4E-3200-2148-3ACA-3C8C42D2DD1C}" type="slidenum">
              <a:rPr lang="de-DE"/>
              <a:t>32</a:t>
            </a:fld>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chemeClr val="tx1"/>
                </a:solidFill>
              </a:rPr>
              <a:t>Abbildungsverzeichnis:</a:t>
            </a:r>
          </a:p>
        </p:txBody>
      </p:sp>
      <p:sp>
        <p:nvSpPr>
          <p:cNvPr id="3" name="Textplatzhalter 2"/>
          <p:cNvSpPr>
            <a:spLocks noGrp="1"/>
          </p:cNvSpPr>
          <p:nvPr>
            <p:ph type="body" sz="quarter" idx="10"/>
          </p:nvPr>
        </p:nvSpPr>
        <p:spPr bwMode="auto"/>
        <p:txBody>
          <a:bodyPr/>
          <a:lstStyle/>
          <a:p>
            <a:pPr>
              <a:defRPr/>
            </a:pPr>
            <a:r>
              <a:rPr lang="de-DE" sz="1400">
                <a:solidFill>
                  <a:schemeClr val="tx1"/>
                </a:solidFill>
              </a:rPr>
              <a:t>Bedienungsanleitung der HTV Vive Pro Eye. Verfügbar unter: https://www.bedienungsanleitu.ng/htc/vive-pro-eye/anleitung?p=22</a:t>
            </a:r>
            <a:endParaRPr/>
          </a:p>
          <a:p>
            <a:pPr>
              <a:defRPr/>
            </a:pPr>
            <a:endParaRPr lang="de-DE"/>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33</a:t>
            </a:fld>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Was erwartet euch?</a:t>
            </a:r>
            <a:endParaRPr/>
          </a:p>
        </p:txBody>
      </p:sp>
      <p:sp>
        <p:nvSpPr>
          <p:cNvPr id="3" name="Textplatzhalter 2"/>
          <p:cNvSpPr>
            <a:spLocks noGrp="1"/>
          </p:cNvSpPr>
          <p:nvPr>
            <p:ph type="body" sz="quarter" idx="10"/>
          </p:nvPr>
        </p:nvSpPr>
        <p:spPr bwMode="auto">
          <a:xfrm>
            <a:off x="251520" y="1779662"/>
            <a:ext cx="8642350" cy="3240087"/>
          </a:xfrm>
        </p:spPr>
        <p:txBody>
          <a:bodyPr/>
          <a:lstStyle/>
          <a:p>
            <a:pPr marL="457200" indent="-457200">
              <a:buClrTx/>
              <a:buFont typeface="+mj-lt"/>
              <a:buAutoNum type="arabicPeriod"/>
              <a:defRPr/>
            </a:pPr>
            <a:r>
              <a:rPr lang="de-DE">
                <a:solidFill>
                  <a:schemeClr val="tx1"/>
                </a:solidFill>
              </a:rPr>
              <a:t>Begrüßung und thematischer Einstieg</a:t>
            </a:r>
            <a:endParaRPr/>
          </a:p>
          <a:p>
            <a:pPr marL="457200" indent="-457200">
              <a:buClrTx/>
              <a:buFont typeface="+mj-lt"/>
              <a:buAutoNum type="arabicPeriod"/>
              <a:defRPr/>
            </a:pPr>
            <a:r>
              <a:rPr lang="de-DE">
                <a:solidFill>
                  <a:schemeClr val="tx1"/>
                </a:solidFill>
              </a:rPr>
              <a:t>Virtual Reality – eine erste Einführung</a:t>
            </a:r>
            <a:endParaRPr/>
          </a:p>
          <a:p>
            <a:pPr marL="457200" indent="-457200">
              <a:buClrTx/>
              <a:buFont typeface="+mj-lt"/>
              <a:buAutoNum type="arabicPeriod"/>
              <a:defRPr/>
            </a:pPr>
            <a:r>
              <a:rPr lang="de-DE">
                <a:solidFill>
                  <a:schemeClr val="tx1"/>
                </a:solidFill>
              </a:rPr>
              <a:t>Anwendungsbeispiele und Potenziale der Virtual Reality</a:t>
            </a:r>
            <a:endParaRPr/>
          </a:p>
          <a:p>
            <a:pPr marL="457200" indent="-457200">
              <a:buClrTx/>
              <a:buFont typeface="+mj-lt"/>
              <a:buAutoNum type="arabicPeriod"/>
              <a:defRPr/>
            </a:pPr>
            <a:r>
              <a:rPr lang="de-DE">
                <a:solidFill>
                  <a:schemeClr val="tx1"/>
                </a:solidFill>
              </a:rPr>
              <a:t>Die Technik: HTC Vive Pro Eye und Steam</a:t>
            </a:r>
            <a:endParaRPr/>
          </a:p>
          <a:p>
            <a:pPr marL="457200" indent="-457200">
              <a:buClrTx/>
              <a:buFont typeface="+mj-lt"/>
              <a:buAutoNum type="arabicPeriod"/>
              <a:defRPr/>
            </a:pPr>
            <a:r>
              <a:rPr lang="de-DE" sz="2400">
                <a:solidFill>
                  <a:schemeClr val="tx1"/>
                </a:solidFill>
              </a:rPr>
              <a:t>The Lab – Anwendung zur Selbsterfahrung</a:t>
            </a:r>
            <a:endParaRPr/>
          </a:p>
          <a:p>
            <a:pPr marL="457200" indent="-457200">
              <a:buClrTx/>
              <a:buFont typeface="+mj-lt"/>
              <a:buAutoNum type="arabicPeriod"/>
              <a:defRPr/>
            </a:pPr>
            <a:r>
              <a:rPr lang="de-DE">
                <a:solidFill>
                  <a:schemeClr val="tx1"/>
                </a:solidFill>
              </a:rPr>
              <a:t>Abschluss und Ausblick</a:t>
            </a:r>
            <a:endParaRPr lang="de-DE" sz="2400">
              <a:solidFill>
                <a:schemeClr val="tx1"/>
              </a:solidFill>
            </a:endParaRPr>
          </a:p>
          <a:p>
            <a:pPr marL="0" indent="0">
              <a:buNone/>
              <a:defRPr/>
            </a:pPr>
            <a:endParaRPr lang="de-DE"/>
          </a:p>
          <a:p>
            <a:pPr marL="0" indent="0">
              <a:buNone/>
              <a:defRPr/>
            </a:pPr>
            <a:endParaRPr lang="de-DE"/>
          </a:p>
          <a:p>
            <a:pPr marL="0" indent="0">
              <a:buNone/>
              <a:defRPr/>
            </a:pPr>
            <a:endParaRPr lang="de-DE"/>
          </a:p>
          <a:p>
            <a:pPr marL="0" indent="0">
              <a:buNone/>
              <a:defRPr/>
            </a:pPr>
            <a:endParaRPr lang="de-DE"/>
          </a:p>
          <a:p>
            <a:pPr marL="0" indent="0">
              <a:buNone/>
              <a:defRPr/>
            </a:pPr>
            <a:endParaRPr lang="de-DE"/>
          </a:p>
          <a:p>
            <a:pPr marL="0" indent="0">
              <a:buNone/>
              <a:defRPr/>
            </a:pPr>
            <a:endParaRPr lang="de-DE"/>
          </a:p>
          <a:p>
            <a:pPr marL="0" indent="0">
              <a:buNone/>
              <a:defRPr/>
            </a:pPr>
            <a:endParaRPr lang="de-DE"/>
          </a:p>
          <a:p>
            <a:pPr>
              <a:defRPr/>
            </a:pPr>
            <a:endParaRPr lang="de-DE"/>
          </a:p>
          <a:p>
            <a:pPr>
              <a:defRPr/>
            </a:pPr>
            <a:endParaRPr lang="de-DE"/>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solidFill>
                  <a:schemeClr val="tx1"/>
                </a:solidFill>
              </a:rPr>
              <a:t>4</a:t>
            </a:fld>
            <a:endParaRPr lang="de-DE">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2. Virtual Reality – eine erste Einführung</a:t>
            </a:r>
            <a:br>
              <a:rPr lang="de-DE"/>
            </a:br>
            <a:endParaRPr lang="de-DE"/>
          </a:p>
        </p:txBody>
      </p:sp>
      <p:sp>
        <p:nvSpPr>
          <p:cNvPr id="3" name="Textplatzhalter 2"/>
          <p:cNvSpPr>
            <a:spLocks noGrp="1"/>
          </p:cNvSpPr>
          <p:nvPr>
            <p:ph type="body" sz="quarter" idx="10"/>
          </p:nvPr>
        </p:nvSpPr>
        <p:spPr bwMode="auto">
          <a:xfrm>
            <a:off x="251520" y="1888555"/>
            <a:ext cx="8642350" cy="3240087"/>
          </a:xfrm>
        </p:spPr>
        <p:txBody>
          <a:bodyPr/>
          <a:lstStyle/>
          <a:p>
            <a:pPr>
              <a:buClrTx/>
              <a:defRPr/>
            </a:pPr>
            <a:r>
              <a:rPr lang="de-DE" sz="2400">
                <a:solidFill>
                  <a:schemeClr val="tx1"/>
                </a:solidFill>
              </a:rPr>
              <a:t>Virtual Reality -  Was ist das eigentlich?</a:t>
            </a:r>
            <a:endParaRPr/>
          </a:p>
          <a:p>
            <a:pPr marL="0" indent="0">
              <a:buClrTx/>
              <a:buNone/>
              <a:defRPr/>
            </a:pPr>
            <a:endParaRPr lang="de-DE" sz="2400">
              <a:solidFill>
                <a:schemeClr val="tx1"/>
              </a:solidFill>
            </a:endParaRPr>
          </a:p>
          <a:p>
            <a:pPr>
              <a:buClrTx/>
              <a:defRPr/>
            </a:pPr>
            <a:r>
              <a:rPr lang="de-DE" sz="2400">
                <a:solidFill>
                  <a:schemeClr val="tx1"/>
                </a:solidFill>
              </a:rPr>
              <a:t>Der Immersionseffekt</a:t>
            </a:r>
            <a:endParaRPr/>
          </a:p>
          <a:p>
            <a:pPr>
              <a:buClrTx/>
              <a:defRPr/>
            </a:pPr>
            <a:endParaRPr lang="de-DE" sz="2400">
              <a:solidFill>
                <a:schemeClr val="tx1"/>
              </a:solidFill>
            </a:endParaRPr>
          </a:p>
          <a:p>
            <a:pPr>
              <a:buClrTx/>
              <a:defRPr/>
            </a:pPr>
            <a:r>
              <a:rPr lang="de-DE" sz="2400">
                <a:solidFill>
                  <a:schemeClr val="tx1"/>
                </a:solidFill>
              </a:rPr>
              <a:t>Motion Sickness – die „VR-Übelkeit“</a:t>
            </a:r>
            <a:endParaRPr/>
          </a:p>
          <a:p>
            <a:pPr>
              <a:defRPr/>
            </a:pPr>
            <a:endParaRPr lang="de-DE"/>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5</a:t>
            </a:fld>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8473329" name="Titel 1"/>
          <p:cNvSpPr>
            <a:spLocks noGrp="1"/>
          </p:cNvSpPr>
          <p:nvPr>
            <p:ph type="title"/>
          </p:nvPr>
        </p:nvSpPr>
        <p:spPr bwMode="auto">
          <a:xfrm>
            <a:off x="251520" y="915566"/>
            <a:ext cx="8640960" cy="504056"/>
          </a:xfrm>
        </p:spPr>
        <p:txBody>
          <a:bodyPr>
            <a:normAutofit/>
          </a:bodyPr>
          <a:lstStyle/>
          <a:p>
            <a:pPr>
              <a:lnSpc>
                <a:spcPct val="90000"/>
              </a:lnSpc>
              <a:defRPr/>
            </a:pPr>
            <a:r>
              <a:rPr lang="de-DE" sz="3000">
                <a:solidFill>
                  <a:schemeClr val="tx1"/>
                </a:solidFill>
              </a:rPr>
              <a:t>Virtual Reality -  Was ist das eigentlich?</a:t>
            </a:r>
            <a:endParaRPr/>
          </a:p>
        </p:txBody>
      </p:sp>
      <p:sp>
        <p:nvSpPr>
          <p:cNvPr id="1606249711" name="Textplatzhalter 2"/>
          <p:cNvSpPr>
            <a:spLocks noGrp="1"/>
          </p:cNvSpPr>
          <p:nvPr>
            <p:ph sz="half" idx="12"/>
          </p:nvPr>
        </p:nvSpPr>
        <p:spPr bwMode="auto">
          <a:xfrm>
            <a:off x="251520" y="1779662"/>
            <a:ext cx="8496944" cy="2592287"/>
          </a:xfrm>
        </p:spPr>
        <p:txBody>
          <a:bodyPr>
            <a:normAutofit/>
          </a:bodyPr>
          <a:lstStyle/>
          <a:p>
            <a:pPr>
              <a:lnSpc>
                <a:spcPct val="90000"/>
              </a:lnSpc>
              <a:spcAft>
                <a:spcPts val="600"/>
              </a:spcAft>
              <a:buClrTx/>
              <a:defRPr/>
            </a:pPr>
            <a:r>
              <a:rPr lang="de-DE" sz="2000">
                <a:solidFill>
                  <a:schemeClr val="tx1"/>
                </a:solidFill>
              </a:rPr>
              <a:t>Durch Computertechnologie simulierte Wirklichkeit</a:t>
            </a:r>
            <a:endParaRPr sz="2000"/>
          </a:p>
          <a:p>
            <a:pPr>
              <a:lnSpc>
                <a:spcPct val="90000"/>
              </a:lnSpc>
              <a:spcAft>
                <a:spcPts val="600"/>
              </a:spcAft>
              <a:buClrTx/>
              <a:defRPr/>
            </a:pPr>
            <a:r>
              <a:rPr lang="de-DE" sz="2000">
                <a:solidFill>
                  <a:schemeClr val="tx1"/>
                </a:solidFill>
              </a:rPr>
              <a:t>Virtuelle 360-Grad-Umgebung</a:t>
            </a:r>
            <a:endParaRPr sz="2000"/>
          </a:p>
          <a:p>
            <a:pPr>
              <a:lnSpc>
                <a:spcPct val="90000"/>
              </a:lnSpc>
              <a:spcAft>
                <a:spcPts val="600"/>
              </a:spcAft>
              <a:buClrTx/>
              <a:defRPr/>
            </a:pPr>
            <a:r>
              <a:rPr lang="de-DE" sz="2000">
                <a:solidFill>
                  <a:schemeClr val="tx1"/>
                </a:solidFill>
              </a:rPr>
              <a:t>Interaktiv</a:t>
            </a:r>
            <a:endParaRPr sz="2000"/>
          </a:p>
          <a:p>
            <a:pPr>
              <a:lnSpc>
                <a:spcPct val="90000"/>
              </a:lnSpc>
              <a:spcAft>
                <a:spcPts val="600"/>
              </a:spcAft>
              <a:buClrTx/>
              <a:defRPr/>
            </a:pPr>
            <a:r>
              <a:rPr lang="de-DE" sz="2000">
                <a:solidFill>
                  <a:schemeClr val="tx1"/>
                </a:solidFill>
              </a:rPr>
              <a:t>Nutzende können in Programmablauf eingreifen</a:t>
            </a:r>
            <a:endParaRPr sz="2000"/>
          </a:p>
          <a:p>
            <a:pPr>
              <a:lnSpc>
                <a:spcPct val="90000"/>
              </a:lnSpc>
              <a:spcAft>
                <a:spcPts val="600"/>
              </a:spcAft>
              <a:buClrTx/>
              <a:defRPr/>
            </a:pPr>
            <a:r>
              <a:rPr lang="de-DE" sz="2000">
                <a:solidFill>
                  <a:schemeClr val="tx1"/>
                </a:solidFill>
              </a:rPr>
              <a:t>VR-Brillen übertragen simulierte Wirklichkeit direkt vor unseren Augen</a:t>
            </a:r>
            <a:endParaRPr sz="2000"/>
          </a:p>
          <a:p>
            <a:pPr>
              <a:lnSpc>
                <a:spcPct val="90000"/>
              </a:lnSpc>
              <a:spcAft>
                <a:spcPts val="600"/>
              </a:spcAft>
              <a:defRPr/>
            </a:pPr>
            <a:endParaRPr sz="2000"/>
          </a:p>
          <a:p>
            <a:pPr marL="0" indent="0">
              <a:lnSpc>
                <a:spcPct val="90000"/>
              </a:lnSpc>
              <a:spcAft>
                <a:spcPts val="600"/>
              </a:spcAft>
              <a:buNone/>
              <a:defRPr/>
            </a:pPr>
            <a:r>
              <a:rPr lang="de-DE" sz="2000">
                <a:solidFill>
                  <a:schemeClr val="tx1"/>
                </a:solidFill>
              </a:rPr>
              <a:t>(Schwan &amp; Bruder, 2016)</a:t>
            </a:r>
            <a:endParaRPr sz="2000"/>
          </a:p>
        </p:txBody>
      </p:sp>
      <p:sp>
        <p:nvSpPr>
          <p:cNvPr id="2" name="Foliennummernplatzhalter 1"/>
          <p:cNvSpPr>
            <a:spLocks noGrp="1"/>
          </p:cNvSpPr>
          <p:nvPr>
            <p:ph type="sldNum" sz="quarter" idx="4"/>
          </p:nvPr>
        </p:nvSpPr>
        <p:spPr bwMode="auto"/>
        <p:txBody>
          <a:bodyPr/>
          <a:lstStyle/>
          <a:p>
            <a:pPr>
              <a:defRPr/>
            </a:pPr>
            <a:fld id="{63CECEBB-547B-4598-95D8-3FB4D608B5D5}" type="slidenum">
              <a:rPr lang="de-DE"/>
              <a:t>6</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62497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62497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062497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62497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62497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62497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Der Immersionseffekt</a:t>
            </a:r>
            <a:endParaRPr>
              <a:solidFill>
                <a:schemeClr val="tx1"/>
              </a:solidFill>
            </a:endParaRPr>
          </a:p>
        </p:txBody>
      </p:sp>
      <p:sp>
        <p:nvSpPr>
          <p:cNvPr id="3" name="Textplatzhalter 2"/>
          <p:cNvSpPr>
            <a:spLocks noGrp="1"/>
          </p:cNvSpPr>
          <p:nvPr>
            <p:ph type="body" sz="quarter" idx="10"/>
          </p:nvPr>
        </p:nvSpPr>
        <p:spPr bwMode="auto">
          <a:xfrm>
            <a:off x="250824" y="1635646"/>
            <a:ext cx="8640961" cy="3096071"/>
          </a:xfrm>
        </p:spPr>
        <p:txBody>
          <a:bodyPr/>
          <a:lstStyle/>
          <a:p>
            <a:pPr>
              <a:buClrTx/>
              <a:defRPr/>
            </a:pPr>
            <a:r>
              <a:rPr lang="de-DE" sz="2000">
                <a:solidFill>
                  <a:schemeClr val="tx1"/>
                </a:solidFill>
              </a:rPr>
              <a:t>„Der Effekt, dass ein Nutzer eine virtuelle Umgebung als real empfindet.“</a:t>
            </a:r>
            <a:endParaRPr>
              <a:solidFill>
                <a:schemeClr val="tx1"/>
              </a:solidFill>
            </a:endParaRPr>
          </a:p>
          <a:p>
            <a:pPr>
              <a:buClrTx/>
              <a:defRPr/>
            </a:pPr>
            <a:r>
              <a:rPr lang="de-DE" sz="2000">
                <a:solidFill>
                  <a:schemeClr val="tx1"/>
                </a:solidFill>
              </a:rPr>
              <a:t>Gefühl des Eintauchens in eine virtuelle Welt</a:t>
            </a:r>
            <a:endParaRPr>
              <a:solidFill>
                <a:schemeClr val="tx1"/>
              </a:solidFill>
            </a:endParaRPr>
          </a:p>
          <a:p>
            <a:pPr>
              <a:buClrTx/>
              <a:defRPr/>
            </a:pPr>
            <a:r>
              <a:rPr lang="de-DE" sz="2000">
                <a:solidFill>
                  <a:schemeClr val="tx1"/>
                </a:solidFill>
              </a:rPr>
              <a:t>Ausschlaggebendes Merkmal der Virtual Reality</a:t>
            </a:r>
            <a:endParaRPr>
              <a:solidFill>
                <a:schemeClr val="tx1"/>
              </a:solidFill>
            </a:endParaRPr>
          </a:p>
          <a:p>
            <a:pPr>
              <a:buClrTx/>
              <a:defRPr/>
            </a:pPr>
            <a:r>
              <a:rPr lang="de-DE" sz="2000">
                <a:solidFill>
                  <a:schemeClr val="tx1"/>
                </a:solidFill>
              </a:rPr>
              <a:t>Immersionseffekt höher, umso besser die Technik (z.B. Auflösung, haptisches Feedback) und umso kreativer die generierte Umgebung</a:t>
            </a:r>
            <a:endParaRPr>
              <a:solidFill>
                <a:schemeClr val="tx1"/>
              </a:solidFill>
            </a:endParaRPr>
          </a:p>
          <a:p>
            <a:pPr marL="0" indent="0">
              <a:buNone/>
              <a:defRPr/>
            </a:pPr>
            <a:endParaRPr sz="1800">
              <a:solidFill>
                <a:schemeClr val="tx1"/>
              </a:solidFill>
            </a:endParaRPr>
          </a:p>
          <a:p>
            <a:pPr marL="0" indent="0">
              <a:buNone/>
              <a:defRPr/>
            </a:pPr>
            <a:r>
              <a:rPr lang="de-DE" sz="1800">
                <a:solidFill>
                  <a:schemeClr val="tx1"/>
                </a:solidFill>
              </a:rPr>
              <a:t>(Quelle: </a:t>
            </a:r>
            <a:r>
              <a:rPr lang="de-DE" sz="1800">
                <a:solidFill>
                  <a:schemeClr val="tx1"/>
                </a:solidFill>
                <a:ea typeface="Calibri"/>
              </a:rPr>
              <a:t>https://unternehmer.de/lexikon/it-lexikon/immersion)</a:t>
            </a:r>
            <a:endParaRPr sz="1800">
              <a:solidFill>
                <a:schemeClr val="tx1"/>
              </a:solidFill>
              <a:ea typeface="Calibri"/>
            </a:endParaRPr>
          </a:p>
          <a:p>
            <a:pPr marL="0" indent="0">
              <a:buNone/>
              <a:defRPr/>
            </a:pPr>
            <a:endParaRPr>
              <a:solidFill>
                <a:schemeClr val="tx1"/>
              </a:solidFill>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7</a:t>
            </a:fld>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solidFill>
              </a:rPr>
              <a:t>Motion Sickness – die „VR-Übelkeit“</a:t>
            </a:r>
            <a:endParaRPr>
              <a:solidFill>
                <a:schemeClr val="tx1"/>
              </a:solidFill>
            </a:endParaRPr>
          </a:p>
        </p:txBody>
      </p:sp>
      <p:sp>
        <p:nvSpPr>
          <p:cNvPr id="3" name="Textplatzhalter 2"/>
          <p:cNvSpPr>
            <a:spLocks noGrp="1"/>
          </p:cNvSpPr>
          <p:nvPr>
            <p:ph type="body" sz="quarter" idx="10"/>
          </p:nvPr>
        </p:nvSpPr>
        <p:spPr bwMode="auto">
          <a:xfrm>
            <a:off x="250825" y="1491631"/>
            <a:ext cx="8642350" cy="2016224"/>
          </a:xfrm>
        </p:spPr>
        <p:txBody>
          <a:bodyPr/>
          <a:lstStyle/>
          <a:p>
            <a:pPr>
              <a:buClr>
                <a:schemeClr val="tx1"/>
              </a:buClr>
              <a:defRPr/>
            </a:pPr>
            <a:r>
              <a:rPr lang="de-DE" sz="2000">
                <a:solidFill>
                  <a:schemeClr val="tx1"/>
                </a:solidFill>
              </a:rPr>
              <a:t>Grund: Die Augen nehmen durch die simulierte Bewegung in der VR etwas anderes wahr als das Innenohr</a:t>
            </a:r>
            <a:endParaRPr>
              <a:solidFill>
                <a:schemeClr val="tx1"/>
              </a:solidFill>
            </a:endParaRPr>
          </a:p>
          <a:p>
            <a:pPr>
              <a:buClr>
                <a:schemeClr val="tx1"/>
              </a:buClr>
              <a:defRPr/>
            </a:pPr>
            <a:r>
              <a:rPr lang="de-DE" sz="2000">
                <a:solidFill>
                  <a:schemeClr val="tx1"/>
                </a:solidFill>
              </a:rPr>
              <a:t>Abhängig von den dargestellten Inhalten und dem persönlichen Empfinden </a:t>
            </a:r>
            <a:endParaRPr>
              <a:solidFill>
                <a:schemeClr val="tx1"/>
              </a:solidFill>
            </a:endParaRPr>
          </a:p>
          <a:p>
            <a:pPr>
              <a:buClr>
                <a:schemeClr val="tx1"/>
              </a:buClr>
              <a:defRPr/>
            </a:pPr>
            <a:r>
              <a:rPr lang="de-DE" sz="2000" b="1">
                <a:solidFill>
                  <a:schemeClr val="tx1"/>
                </a:solidFill>
              </a:rPr>
              <a:t>Symptome: </a:t>
            </a:r>
            <a:r>
              <a:rPr lang="de-DE" sz="2000">
                <a:solidFill>
                  <a:schemeClr val="tx1"/>
                </a:solidFill>
              </a:rPr>
              <a:t>Schwindelgefühle, Kopfschmerzen, Übelkeit bis hin zum Erbrechen</a:t>
            </a:r>
            <a:endParaRPr>
              <a:solidFill>
                <a:schemeClr val="tx1"/>
              </a:solidFill>
            </a:endParaRPr>
          </a:p>
          <a:p>
            <a:pPr marL="0" indent="0">
              <a:buNone/>
              <a:defRPr/>
            </a:pPr>
            <a:endParaRPr>
              <a:solidFill>
                <a:schemeClr val="tx1"/>
              </a:solidFill>
            </a:endParaRPr>
          </a:p>
        </p:txBody>
      </p:sp>
      <p:sp>
        <p:nvSpPr>
          <p:cNvPr id="9" name="Textfeld 8"/>
          <p:cNvSpPr txBox="1"/>
          <p:nvPr/>
        </p:nvSpPr>
        <p:spPr bwMode="auto">
          <a:xfrm>
            <a:off x="338038" y="3653937"/>
            <a:ext cx="5098058" cy="1231106"/>
          </a:xfrm>
          <a:prstGeom prst="rect">
            <a:avLst/>
          </a:prstGeom>
          <a:noFill/>
        </p:spPr>
        <p:txBody>
          <a:bodyPr wrap="square">
            <a:spAutoFit/>
          </a:bodyPr>
          <a:lstStyle/>
          <a:p>
            <a:pPr marL="285750" indent="-285750">
              <a:buFont typeface="Wingdings"/>
              <a:buChar char="Ø"/>
              <a:defRPr/>
            </a:pPr>
            <a:r>
              <a:rPr lang="de-DE" sz="2000">
                <a:latin typeface="Arial"/>
                <a:cs typeface="Arial"/>
              </a:rPr>
              <a:t>Natürliche körperliche Reaktion, die von selbst wieder abklingt</a:t>
            </a:r>
            <a:endParaRPr/>
          </a:p>
          <a:p>
            <a:pPr>
              <a:defRPr/>
            </a:pPr>
            <a:endParaRPr lang="de-DE" sz="1800">
              <a:latin typeface="Arial"/>
              <a:cs typeface="Arial"/>
            </a:endParaRPr>
          </a:p>
          <a:p>
            <a:pPr marL="0" indent="0">
              <a:buNone/>
              <a:defRPr/>
            </a:pPr>
            <a:r>
              <a:rPr lang="de-DE" sz="1600"/>
              <a:t> (Bezmalonovic, 2021b)</a:t>
            </a:r>
            <a:endParaRPr/>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8</a:t>
            </a:fld>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3100">
                <a:solidFill>
                  <a:schemeClr val="tx1"/>
                </a:solidFill>
              </a:rPr>
              <a:t>3. Anwendungsbeispiele und Potenziale der VR</a:t>
            </a:r>
            <a:endParaRPr/>
          </a:p>
        </p:txBody>
      </p:sp>
      <p:sp>
        <p:nvSpPr>
          <p:cNvPr id="3" name="Textplatzhalter 2"/>
          <p:cNvSpPr>
            <a:spLocks noGrp="1"/>
          </p:cNvSpPr>
          <p:nvPr>
            <p:ph type="body" sz="quarter" idx="10"/>
          </p:nvPr>
        </p:nvSpPr>
        <p:spPr bwMode="auto">
          <a:xfrm>
            <a:off x="323528" y="1563638"/>
            <a:ext cx="8642350" cy="3240087"/>
          </a:xfrm>
        </p:spPr>
        <p:txBody>
          <a:bodyPr/>
          <a:lstStyle/>
          <a:p>
            <a:pPr>
              <a:buClrTx/>
              <a:defRPr/>
            </a:pPr>
            <a:r>
              <a:rPr lang="de-DE" sz="2200">
                <a:solidFill>
                  <a:schemeClr val="tx1"/>
                </a:solidFill>
              </a:rPr>
              <a:t>Eigene Ideen</a:t>
            </a:r>
            <a:endParaRPr/>
          </a:p>
          <a:p>
            <a:pPr>
              <a:defRPr/>
            </a:pPr>
            <a:endParaRPr lang="de-DE" sz="2200">
              <a:solidFill>
                <a:schemeClr val="tx1"/>
              </a:solidFill>
            </a:endParaRPr>
          </a:p>
          <a:p>
            <a:pPr>
              <a:buClrTx/>
              <a:defRPr/>
            </a:pPr>
            <a:r>
              <a:rPr lang="de-DE" sz="2200">
                <a:solidFill>
                  <a:schemeClr val="tx1"/>
                </a:solidFill>
              </a:rPr>
              <a:t>Anwendungsbeispiel 1: HapticVR</a:t>
            </a:r>
          </a:p>
          <a:p>
            <a:pPr>
              <a:buClrTx/>
              <a:defRPr/>
            </a:pPr>
            <a:endParaRPr lang="de-DE" sz="2200">
              <a:solidFill>
                <a:schemeClr val="tx1"/>
              </a:solidFill>
            </a:endParaRPr>
          </a:p>
          <a:p>
            <a:pPr>
              <a:buClrTx/>
              <a:defRPr/>
            </a:pPr>
            <a:r>
              <a:rPr lang="de-DE" sz="2200">
                <a:solidFill>
                  <a:schemeClr val="tx1"/>
                </a:solidFill>
              </a:rPr>
              <a:t>Anwendungsbeispiel 2: Präsentationstraining</a:t>
            </a:r>
            <a:endParaRPr/>
          </a:p>
          <a:p>
            <a:pPr>
              <a:buClrTx/>
              <a:defRPr/>
            </a:pPr>
            <a:endParaRPr lang="de-DE" sz="2200">
              <a:solidFill>
                <a:schemeClr val="tx1"/>
              </a:solidFill>
            </a:endParaRPr>
          </a:p>
          <a:p>
            <a:pPr>
              <a:buClrTx/>
              <a:defRPr/>
            </a:pPr>
            <a:r>
              <a:rPr lang="de-DE" sz="2200">
                <a:solidFill>
                  <a:schemeClr val="tx1"/>
                </a:solidFill>
              </a:rPr>
              <a:t>Anwendungsbereiche und Potenziale</a:t>
            </a:r>
            <a:endParaRPr/>
          </a:p>
          <a:p>
            <a:pPr>
              <a:defRPr/>
            </a:pPr>
            <a:endParaRPr lang="de-DE"/>
          </a:p>
        </p:txBody>
      </p:sp>
      <p:sp>
        <p:nvSpPr>
          <p:cNvPr id="4" name="Foliennummernplatzhalter 3"/>
          <p:cNvSpPr>
            <a:spLocks noGrp="1"/>
          </p:cNvSpPr>
          <p:nvPr>
            <p:ph type="sldNum" sz="quarter" idx="4"/>
          </p:nvPr>
        </p:nvSpPr>
        <p:spPr bwMode="auto"/>
        <p:txBody>
          <a:bodyPr/>
          <a:lstStyle/>
          <a:p>
            <a:pPr>
              <a:defRPr/>
            </a:pPr>
            <a:fld id="{63CECEBB-547B-4598-95D8-3FB4D608B5D5}" type="slidenum">
              <a:rPr lang="de-DE"/>
              <a:t>9</a:t>
            </a:fld>
            <a:endParaRPr lang="de-DE"/>
          </a:p>
        </p:txBody>
      </p:sp>
    </p:spTree>
  </p:cSld>
  <p:clrMapOvr>
    <a:masterClrMapping/>
  </p:clrMapOvr>
</p:sld>
</file>

<file path=ppt/theme/theme1.xml><?xml version="1.0" encoding="utf-8"?>
<a:theme xmlns:a="http://schemas.openxmlformats.org/drawingml/2006/main" name="Masterfolie">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1685</Words>
  <Application>Microsoft Macintosh PowerPoint</Application>
  <DocSecurity>0</DocSecurity>
  <PresentationFormat>Bildschirmpräsentation (16:9)</PresentationFormat>
  <Paragraphs>284</Paragraphs>
  <Slides>33</Slides>
  <Notes>33</Notes>
  <HiddenSlides>3</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Akkurat</vt:lpstr>
      <vt:lpstr>Arial</vt:lpstr>
      <vt:lpstr>Calibri</vt:lpstr>
      <vt:lpstr>Lucida Sans</vt:lpstr>
      <vt:lpstr>Wingdings</vt:lpstr>
      <vt:lpstr>Masterfolie</vt:lpstr>
      <vt:lpstr>Virtual Reality - Easy Start -</vt:lpstr>
      <vt:lpstr>Begrüßung und thematischer Einstieg </vt:lpstr>
      <vt:lpstr>Erwartungen </vt:lpstr>
      <vt:lpstr>Was erwartet euch?</vt:lpstr>
      <vt:lpstr>2. Virtual Reality – eine erste Einführung </vt:lpstr>
      <vt:lpstr>Virtual Reality -  Was ist das eigentlich?</vt:lpstr>
      <vt:lpstr>Der Immersionseffekt</vt:lpstr>
      <vt:lpstr>Motion Sickness – die „VR-Übelkeit“</vt:lpstr>
      <vt:lpstr>3. Anwendungsbeispiele und Potenziale der VR</vt:lpstr>
      <vt:lpstr>Anwendungsbeispiele (1): Ideen</vt:lpstr>
      <vt:lpstr> Anwendungsbeispiel (2): HapticVR </vt:lpstr>
      <vt:lpstr>Anwendungsbeispiel (3): Virtuelles Büro nach Maß </vt:lpstr>
      <vt:lpstr>Anwendungsbeispiel (3): Präsentationstraining</vt:lpstr>
      <vt:lpstr>Anwendungsbereiche und Potenziale</vt:lpstr>
      <vt:lpstr>3. Die Technik: HTC Vive Pro Eye und Steam    </vt:lpstr>
      <vt:lpstr>Die Steam-Plattform</vt:lpstr>
      <vt:lpstr>Die virtuelle Barriere </vt:lpstr>
      <vt:lpstr>HTC Vive Pro Eye</vt:lpstr>
      <vt:lpstr>Einstellungen der Brille (1)</vt:lpstr>
      <vt:lpstr>Einstellen der Brille (2)</vt:lpstr>
      <vt:lpstr>Einstellungen der Brille (3)</vt:lpstr>
      <vt:lpstr>5. The Lab – Anwendung zur Selbsterfahrung </vt:lpstr>
      <vt:lpstr>Haftungsausschluss</vt:lpstr>
      <vt:lpstr>The Lab – Anwendung zur Selbsterfahrung</vt:lpstr>
      <vt:lpstr>Beobachtungsaufträge (1)</vt:lpstr>
      <vt:lpstr>Beobachtungsaufträge (2)</vt:lpstr>
      <vt:lpstr>6. Abschluss und Austausch </vt:lpstr>
      <vt:lpstr>Austausch über die Erfahrungen </vt:lpstr>
      <vt:lpstr>Abschluss</vt:lpstr>
      <vt:lpstr>PowerPoint-Präsentation</vt:lpstr>
      <vt:lpstr>Literatur:</vt:lpstr>
      <vt:lpstr>PowerPoint-Präsentation</vt:lpstr>
      <vt:lpstr>Abbildungsverzeichnis: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Schäfer, Sabine</dc:creator>
  <cp:keywords/>
  <dc:description/>
  <cp:lastModifiedBy>Marius Baron</cp:lastModifiedBy>
  <cp:revision>172</cp:revision>
  <dcterms:created xsi:type="dcterms:W3CDTF">2017-06-13T08:51:48Z</dcterms:created>
  <dcterms:modified xsi:type="dcterms:W3CDTF">2025-05-08T10:53:45Z</dcterms:modified>
  <cp:category/>
  <dc:identifier/>
  <cp:contentStatus/>
  <dc:language/>
  <cp:version/>
</cp:coreProperties>
</file>