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03A13D6-E8F6-6D90-54AC-8534D37513BA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7B639C4-F5C9-DB02-C308-91B0D2B0CFE4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Wenn es nicht in einem Teil geht, dann zerlegen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22D81DC-D33F-9E37-637C-716378F9A87E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Damit es funktioniert: Wichtig ist, dass Toleranzen stimmen (Abstände z. B. 0,3mm, Elastizität)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83C4D5C-9B44-4368-822E-7785518ED3DE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Bei Druck mehr Toleranz als bei CNC Fräse (da nicht so genau. 0,3mm mehr als bei CNC Fräse)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6E06BF-29AB-4D5D-8DCF-E5C42BDED091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3754D62-12D3-863C-5485-AF4FCFACCEBF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9357BE-049B-3B21-BC63-A72B0AF4C2A9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0172D3-7084-9A66-C83D-30DC399EB598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3E11149-06F6-F2AD-AB91-A9AAE05ADB63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A733773-E265-76CB-1044-2CA7E8EB898F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3039261-6504-5C0F-2165-6EF3A692F324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D00F8C-9CE6-8621-6579-5A125E5787F1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6CC9D5-EF01-1E8B-FE8D-C914F419913D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330B110-5ED2-278F-42DE-3877C21335C7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D87C80B-68E8-7CC5-E9A5-5BDCD2D1F4F0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D89102-EB53-B38D-F183-E972E197FD32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0C47D2C-0952-40B2-1FD8-9F4A544746FE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0EC0678-0B98-3BAE-0068-7BD4657576ED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127581-FFEE-B3C0-C658-A30CD081C418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8EE0C4-3E03-EEEE-9606-A39B555F329A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BC7EDA-060D-4C7E-8486-29BBB5EA31A6}" type="datetimeFigureOut">
              <a:rPr lang="en-US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3"/>
          <p:cNvPicPr/>
          <p:nvPr userDrawn="1"/>
        </p:nvPicPr>
        <p:blipFill>
          <a:blip r:embed="rId2"/>
          <a:stretch/>
        </p:blipFill>
        <p:spPr bwMode="auto">
          <a:xfrm>
            <a:off x="74202" y="4173703"/>
            <a:ext cx="12043597" cy="2022877"/>
          </a:xfrm>
          <a:prstGeom prst="rect">
            <a:avLst/>
          </a:prstGeom>
          <a:ln w="0">
            <a:noFill/>
          </a:ln>
        </p:spPr>
      </p:pic>
      <p:pic>
        <p:nvPicPr>
          <p:cNvPr id="8" name="Picture 6"/>
          <p:cNvPicPr/>
          <p:nvPr userDrawn="1"/>
        </p:nvPicPr>
        <p:blipFill>
          <a:blip r:embed="rId3"/>
          <a:stretch/>
        </p:blipFill>
        <p:spPr bwMode="auto">
          <a:xfrm>
            <a:off x="10912299" y="6329394"/>
            <a:ext cx="1197720" cy="470880"/>
          </a:xfrm>
          <a:prstGeom prst="rect">
            <a:avLst/>
          </a:prstGeom>
          <a:ln w="0">
            <a:noFill/>
          </a:ln>
        </p:spPr>
      </p:pic>
      <p:sp>
        <p:nvSpPr>
          <p:cNvPr id="9" name="Textfeld 6"/>
          <p:cNvSpPr/>
          <p:nvPr userDrawn="1"/>
        </p:nvSpPr>
        <p:spPr bwMode="auto">
          <a:xfrm>
            <a:off x="9136780" y="6396284"/>
            <a:ext cx="1630424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1600" b="0" strike="noStrike" spc="-1">
                <a:solidFill>
                  <a:srgbClr val="565656"/>
                </a:solidFill>
                <a:latin typeface="Poppins"/>
                <a:ea typeface="Arial"/>
              </a:rPr>
              <a:t>gefördert durch: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7613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ing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1025" y="1236843"/>
            <a:ext cx="11030334" cy="6904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sz="3600">
                <a:latin typeface="Rethink Sans Medium"/>
                <a:ea typeface="Roboto"/>
                <a:cs typeface="Poppins Medium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834421" y="6385773"/>
            <a:ext cx="2776172" cy="365125"/>
          </a:xfrm>
        </p:spPr>
        <p:txBody>
          <a:bodyPr/>
          <a:lstStyle/>
          <a:p>
            <a:pPr>
              <a:defRPr/>
            </a:pPr>
            <a:fld id="{8FA96A15-9649-474E-AF59-C3C0318DD0A2}" type="slidenum">
              <a:rPr lang="en-US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581025" y="2035269"/>
            <a:ext cx="11029568" cy="424488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  <a:lvl2pPr marL="355600" indent="-355600">
              <a:defRPr sz="2400"/>
            </a:lvl2pPr>
            <a:lvl3pPr marL="539750" indent="-539750">
              <a:defRPr sz="2000"/>
            </a:lvl3pPr>
            <a:lvl4pPr marL="717550" indent="-717550">
              <a:defRPr sz="1800"/>
            </a:lvl4pPr>
            <a:lvl5pPr marL="895350" indent="-895350">
              <a:defRPr sz="18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ub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1025" y="1234044"/>
            <a:ext cx="11030334" cy="6904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sz="3600">
                <a:latin typeface="Rethink Sans Medium"/>
                <a:ea typeface="Roboto"/>
                <a:cs typeface="Poppins Medium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834421" y="6385773"/>
            <a:ext cx="2776172" cy="365125"/>
          </a:xfrm>
        </p:spPr>
        <p:txBody>
          <a:bodyPr/>
          <a:lstStyle/>
          <a:p>
            <a:pPr>
              <a:defRPr/>
            </a:pPr>
            <a:fld id="{8FA96A15-9649-474E-AF59-C3C0318DD0A2}" type="slidenum">
              <a:rPr lang="en-US"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581025" y="2035269"/>
            <a:ext cx="5460975" cy="425295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  <a:lvl2pPr marL="355600" indent="-355600">
              <a:defRPr sz="2400"/>
            </a:lvl2pPr>
            <a:lvl3pPr marL="539750" indent="-539750">
              <a:defRPr sz="2000"/>
            </a:lvl3pPr>
            <a:lvl4pPr marL="717550" indent="-717550">
              <a:defRPr sz="1800"/>
            </a:lvl4pPr>
            <a:lvl5pPr marL="895350" indent="-895350">
              <a:defRPr sz="18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 bwMode="auto">
          <a:xfrm>
            <a:off x="6150000" y="2035269"/>
            <a:ext cx="5460976" cy="425295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  <a:lvl2pPr marL="355600" indent="-355600">
              <a:defRPr sz="2400"/>
            </a:lvl2pPr>
            <a:lvl3pPr marL="539750" indent="-539750">
              <a:defRPr sz="2000"/>
            </a:lvl3pPr>
            <a:lvl4pPr marL="717550" indent="-717550">
              <a:defRPr sz="1800"/>
            </a:lvl4pPr>
            <a:lvl5pPr marL="895350" indent="-895350">
              <a:defRPr sz="18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t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2733675"/>
            <a:ext cx="10515600" cy="814388"/>
          </a:xfrm>
          <a:prstGeom prst="rect">
            <a:avLst/>
          </a:prstGeom>
        </p:spPr>
        <p:txBody>
          <a:bodyPr anchor="ctr" anchorCtr="1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A96A15-9649-474E-AF59-C3C0318DD0A2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838200" y="3686175"/>
            <a:ext cx="10515599" cy="814388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>
              <a:defRPr/>
            </a:pPr>
            <a:r>
              <a:rPr lang="en-US"/>
              <a:t>Subtitle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n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 descr="Außenbereich der Mensa, im Hintergrund der Mathe-Tower, auf dem sich das grüne TU-Logo dreht."/>
          <p:cNvPicPr/>
          <p:nvPr userDrawn="1"/>
        </p:nvPicPr>
        <p:blipFill>
          <a:blip r:embed="rId2"/>
          <a:srcRect t="30787" b="7299"/>
          <a:stretch/>
        </p:blipFill>
        <p:spPr bwMode="auto">
          <a:xfrm>
            <a:off x="1460701" y="1275283"/>
            <a:ext cx="9270599" cy="4203554"/>
          </a:xfrm>
          <a:prstGeom prst="rect">
            <a:avLst/>
          </a:prstGeom>
          <a:ln w="0">
            <a:noFill/>
          </a:ln>
        </p:spPr>
      </p:pic>
      <p:grpSp>
        <p:nvGrpSpPr>
          <p:cNvPr id="12" name="Gruppieren 6"/>
          <p:cNvGrpSpPr/>
          <p:nvPr userDrawn="1"/>
        </p:nvGrpSpPr>
        <p:grpSpPr bwMode="auto">
          <a:xfrm>
            <a:off x="69724" y="5761863"/>
            <a:ext cx="12052553" cy="546657"/>
            <a:chOff x="1366577" y="5753475"/>
            <a:chExt cx="9143640" cy="414720"/>
          </a:xfrm>
        </p:grpSpPr>
        <p:sp>
          <p:nvSpPr>
            <p:cNvPr id="13" name="Textfeld 3"/>
            <p:cNvSpPr/>
            <p:nvPr userDrawn="1"/>
          </p:nvSpPr>
          <p:spPr bwMode="auto">
            <a:xfrm>
              <a:off x="1366577" y="5761508"/>
              <a:ext cx="9143640" cy="3986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de-DE" sz="2000" b="0" strike="noStrike" spc="-1">
                  <a:solidFill>
                    <a:srgbClr val="565656"/>
                  </a:solidFill>
                  <a:latin typeface="Poppins"/>
                  <a:ea typeface="Arial"/>
                </a:rPr>
                <a:t>www.tu-dortmund.de </a:t>
              </a:r>
              <a:endParaRPr lang="de-DE" sz="2000" b="0" strike="noStrike" spc="-1">
                <a:latin typeface="Arial"/>
              </a:endParaRPr>
            </a:p>
          </p:txBody>
        </p:sp>
        <p:pic>
          <p:nvPicPr>
            <p:cNvPr id="14" name="Picture 11"/>
            <p:cNvPicPr/>
            <p:nvPr userDrawn="1"/>
          </p:nvPicPr>
          <p:blipFill>
            <a:blip r:embed="rId3"/>
            <a:srcRect r="90388"/>
            <a:stretch/>
          </p:blipFill>
          <p:spPr bwMode="auto">
            <a:xfrm>
              <a:off x="2782457" y="5753475"/>
              <a:ext cx="591120" cy="414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" name="Picture 11"/>
            <p:cNvPicPr/>
            <p:nvPr userDrawn="1"/>
          </p:nvPicPr>
          <p:blipFill>
            <a:blip r:embed="rId3"/>
            <a:srcRect r="90388"/>
            <a:stretch/>
          </p:blipFill>
          <p:spPr bwMode="auto">
            <a:xfrm rot="10800000">
              <a:off x="8503217" y="5753475"/>
              <a:ext cx="591120" cy="4147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32057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A96A15-9649-474E-AF59-C3C0318DD0A2}" type="slidenum">
              <a:rPr lang="en-US"/>
              <a:t>‹#›</a:t>
            </a:fld>
            <a:endParaRPr lang="en-US"/>
          </a:p>
        </p:txBody>
      </p:sp>
      <p:pic>
        <p:nvPicPr>
          <p:cNvPr id="7" name="Grafik 2"/>
          <p:cNvPicPr/>
          <p:nvPr userDrawn="1"/>
        </p:nvPicPr>
        <p:blipFill>
          <a:blip r:embed="rId7"/>
          <a:stretch/>
        </p:blipFill>
        <p:spPr bwMode="auto">
          <a:xfrm>
            <a:off x="65160" y="18000"/>
            <a:ext cx="2850480" cy="783720"/>
          </a:xfrm>
          <a:prstGeom prst="rect">
            <a:avLst/>
          </a:prstGeom>
          <a:ln w="0">
            <a:noFill/>
          </a:ln>
        </p:spPr>
      </p:pic>
      <p:cxnSp>
        <p:nvCxnSpPr>
          <p:cNvPr id="8" name="Gerade Verbindung 8"/>
          <p:cNvCxnSpPr>
            <a:cxnSpLocks/>
          </p:cNvCxnSpPr>
          <p:nvPr userDrawn="1"/>
        </p:nvCxnSpPr>
        <p:spPr bwMode="auto">
          <a:xfrm>
            <a:off x="0" y="858600"/>
            <a:ext cx="12192000" cy="0"/>
          </a:xfrm>
          <a:prstGeom prst="straightConnector1">
            <a:avLst/>
          </a:prstGeom>
          <a:ln>
            <a:solidFill>
              <a:srgbClr val="98B855"/>
            </a:solidFill>
            <a:round/>
          </a:ln>
        </p:spPr>
      </p:cxnSp>
      <p:pic>
        <p:nvPicPr>
          <p:cNvPr id="10" name="Grafik 3"/>
          <p:cNvPicPr/>
          <p:nvPr userDrawn="1"/>
        </p:nvPicPr>
        <p:blipFill>
          <a:blip r:embed="rId8"/>
          <a:srcRect b="29313"/>
          <a:stretch/>
        </p:blipFill>
        <p:spPr bwMode="auto">
          <a:xfrm>
            <a:off x="10450428" y="150660"/>
            <a:ext cx="563040" cy="518400"/>
          </a:xfrm>
          <a:prstGeom prst="rect">
            <a:avLst/>
          </a:prstGeom>
          <a:ln w="0">
            <a:noFill/>
          </a:ln>
        </p:spPr>
      </p:pic>
      <p:pic>
        <p:nvPicPr>
          <p:cNvPr id="11" name="Grafik 7"/>
          <p:cNvPicPr/>
          <p:nvPr userDrawn="1"/>
        </p:nvPicPr>
        <p:blipFill>
          <a:blip r:embed="rId8"/>
          <a:srcRect t="70686" b="-6010"/>
          <a:stretch/>
        </p:blipFill>
        <p:spPr bwMode="auto">
          <a:xfrm>
            <a:off x="11085828" y="230040"/>
            <a:ext cx="781560" cy="3596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ify3d.com/resources/print-quality-troubleshootin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ingiverse.com/" TargetMode="External"/><Relationship Id="rId5" Type="http://schemas.openxmlformats.org/officeDocument/2006/relationships/hyperlink" Target="https://www.printables.com/" TargetMode="External"/><Relationship Id="rId4" Type="http://schemas.openxmlformats.org/officeDocument/2006/relationships/hyperlink" Target="https://all3dp.com/1/common-3d-printing-problems-troubleshooting-3d-printer-issu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3D-Objekte konstruieren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1025" y="1236843"/>
            <a:ext cx="11030334" cy="690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Druckausrichtung vorab festlegen</a:t>
            </a:r>
            <a:endParaRPr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/>
        </p:blipFill>
        <p:spPr bwMode="auto">
          <a:xfrm>
            <a:off x="836092" y="2057400"/>
            <a:ext cx="3920594" cy="4101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96000" y="2296001"/>
            <a:ext cx="3578257" cy="3977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 l="17970" t="10109" b="8954"/>
          <a:stretch/>
        </p:blipFill>
        <p:spPr bwMode="auto">
          <a:xfrm>
            <a:off x="4281133" y="4400718"/>
            <a:ext cx="951105" cy="1470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rcRect l="10433" t="4931" r="12003" b="10212"/>
          <a:stretch/>
        </p:blipFill>
        <p:spPr bwMode="auto">
          <a:xfrm>
            <a:off x="9453436" y="4284821"/>
            <a:ext cx="1038225" cy="17025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b="8206"/>
          <a:stretch/>
        </p:blipFill>
        <p:spPr bwMode="auto">
          <a:xfrm>
            <a:off x="580641" y="1582055"/>
            <a:ext cx="4850708" cy="2181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56871" y="1880847"/>
            <a:ext cx="3050071" cy="3930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Zerlegung für spätere Zusammensetzung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190569" y="4412854"/>
            <a:ext cx="1393435" cy="1802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390751" y="2285039"/>
            <a:ext cx="993073" cy="1856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65731" y="3456429"/>
            <a:ext cx="1688087" cy="26289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rcRect t="8206"/>
          <a:stretch/>
        </p:blipFill>
        <p:spPr bwMode="auto">
          <a:xfrm>
            <a:off x="709768" y="3777790"/>
            <a:ext cx="3435206" cy="21812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581025" y="6271409"/>
            <a:ext cx="27927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https://www.thingiverse.com/thing:6312135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1025" y="1236843"/>
            <a:ext cx="11030334" cy="690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Print-in-place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581025" y="6271409"/>
            <a:ext cx="418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https://www.printables.com/model/390862-lounger-print-in-place</a:t>
            </a:r>
            <a:endParaRPr/>
          </a:p>
          <a:p>
            <a:pPr>
              <a:defRPr/>
            </a:pP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https://www.printables.com/model/510254-print-in-place-clip-v4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85530" y="2022979"/>
            <a:ext cx="5470147" cy="3440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706859" y="2022981"/>
            <a:ext cx="4229543" cy="34408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/>
        </p:blipFill>
        <p:spPr bwMode="auto">
          <a:xfrm>
            <a:off x="347238" y="2546653"/>
            <a:ext cx="4578207" cy="3074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1025" y="1236843"/>
            <a:ext cx="11030334" cy="690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Modellierung der Toleranzen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13970" y="2496856"/>
            <a:ext cx="3417685" cy="25982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860783" y="2546653"/>
            <a:ext cx="3205586" cy="29018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Teil 3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Einführung in Autodesk Fusion 360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Fusion 360</a:t>
            </a:r>
            <a:endParaRPr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</a:rPr>
              <a:t>Was ist Autodesk Fusion 360?</a:t>
            </a:r>
            <a:endParaRPr/>
          </a:p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</a:rPr>
              <a:t>Was ist der Unterschied zu Tinkercad?</a:t>
            </a:r>
            <a:endParaRPr/>
          </a:p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</a:rPr>
              <a:t>Wann ist es besser?</a:t>
            </a:r>
            <a:endParaRPr/>
          </a:p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</a:rPr>
              <a:t>Alternativen</a:t>
            </a:r>
            <a:endParaRPr/>
          </a:p>
          <a:p>
            <a:pPr lvl="1">
              <a:buFont typeface="Wingdings"/>
              <a:buChar char="Ø"/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</a:rPr>
              <a:t>Blender (Open Source)</a:t>
            </a:r>
            <a:endParaRPr/>
          </a:p>
          <a:p>
            <a:pPr lvl="1">
              <a:buFont typeface="Wingdings"/>
              <a:buChar char="Ø"/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</a:rPr>
              <a:t>Solidworks (Dassault Systèmes)</a:t>
            </a:r>
            <a:endParaRPr/>
          </a:p>
          <a:p>
            <a:pPr lvl="1">
              <a:buFont typeface="Wingdings"/>
              <a:buChar char="Ø"/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</a:rPr>
              <a:t>FreeCAD </a:t>
            </a:r>
            <a:r>
              <a:rPr lang="de-DE" sz="2400" b="0" i="0" u="none" strike="noStrike" cap="none" spc="0">
                <a:solidFill>
                  <a:schemeClr val="tx1">
                    <a:lumMod val="95000"/>
                    <a:lumOff val="5000"/>
                  </a:schemeClr>
                </a:solidFill>
                <a:ea typeface="Poppins"/>
                <a:cs typeface="Poppins"/>
              </a:rPr>
              <a:t>(Open Source)</a:t>
            </a:r>
            <a:endParaRPr lang="de-DE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 indent="0">
              <a:buNone/>
              <a:defRPr/>
            </a:pPr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US"/>
              <a:t>Autodesk Fusion 360 - Einführung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/>
              <a:t>Parametrische Modellierung mit Fusion 360</a:t>
            </a:r>
            <a:endParaRPr lang="en-US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19687" y="3965449"/>
            <a:ext cx="4214490" cy="255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Tips and Tricks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1316" y="2390123"/>
            <a:ext cx="2035051" cy="15753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959242" y="2126549"/>
            <a:ext cx="2635759" cy="23660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595000" y="2390123"/>
            <a:ext cx="2648017" cy="1838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649497" y="2298178"/>
            <a:ext cx="2188293" cy="2022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743152" y="4492602"/>
            <a:ext cx="3152137" cy="22506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600" b="0" i="0" u="none" strike="noStrike" cap="none" spc="0">
                <a:solidFill>
                  <a:schemeClr val="tx1"/>
                </a:solidFill>
                <a:latin typeface="Rethink Sans Medium"/>
                <a:ea typeface="Roboto"/>
                <a:cs typeface="Poppins Medium"/>
              </a:rPr>
              <a:t>Autodesk </a:t>
            </a:r>
            <a:r>
              <a:rPr lang="en-US"/>
              <a:t>Fusion 360 - Modellieren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/>
              <a:t>Wähle einen Gegenstand zum Modellieren aus:</a:t>
            </a:r>
            <a:endParaRPr/>
          </a:p>
          <a:p>
            <a:pPr>
              <a:defRPr/>
            </a:pPr>
            <a:r>
              <a:rPr lang="de-DE"/>
              <a:t>Cookie Cutter</a:t>
            </a:r>
            <a:endParaRPr/>
          </a:p>
          <a:p>
            <a:pPr>
              <a:defRPr/>
            </a:pPr>
            <a:r>
              <a:rPr lang="de-DE"/>
              <a:t>Handyhalterung</a:t>
            </a:r>
            <a:endParaRPr/>
          </a:p>
          <a:p>
            <a:pPr>
              <a:defRPr/>
            </a:pPr>
            <a:r>
              <a:rPr lang="de-DE"/>
              <a:t>Lesezeichen</a:t>
            </a:r>
            <a:endParaRPr/>
          </a:p>
          <a:p>
            <a:pPr>
              <a:defRPr/>
            </a:pPr>
            <a:r>
              <a:rPr lang="de-DE"/>
              <a:t>Einkaufschip </a:t>
            </a:r>
          </a:p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lang="de-DE"/>
              <a:t>Ca. 1 std. 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Extras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 bwMode="auto"/>
        <p:txBody>
          <a:bodyPr/>
          <a:lstStyle/>
          <a:p>
            <a:pPr marL="0" indent="0">
              <a:buClr>
                <a:schemeClr val="accent5"/>
              </a:buClr>
              <a:buNone/>
              <a:defRPr/>
            </a:pPr>
            <a:r>
              <a:rPr lang="en-US" sz="2000" u="sng">
                <a:hlinkClick r:id="rId3" tooltip="https://www.simplify3d.com/resources/print-quality-troubleshooting/"/>
              </a:rPr>
              <a:t>https://www.simplify3d.com/resources/print-quality-troubleshooting/</a:t>
            </a:r>
            <a:endParaRPr lang="en-US" sz="2000"/>
          </a:p>
          <a:p>
            <a:pPr marL="0" indent="0">
              <a:buClr>
                <a:schemeClr val="accent5"/>
              </a:buClr>
              <a:buNone/>
              <a:defRPr/>
            </a:pPr>
            <a:r>
              <a:rPr lang="en-US" sz="2000" u="sng">
                <a:hlinkClick r:id="rId4" tooltip="https://all3dp.com/1/common-3d-printing-problems-troubleshooting-3d-printer-issues/"/>
              </a:rPr>
              <a:t>https://all3dp.com/1/common-3d-printing-problems-troubleshooting-3d-printer-issues/</a:t>
            </a:r>
            <a:endParaRPr lang="en-US" sz="2000"/>
          </a:p>
          <a:p>
            <a:pPr marL="0" indent="0">
              <a:buClr>
                <a:schemeClr val="accent5"/>
              </a:buClr>
              <a:buNone/>
              <a:defRPr/>
            </a:pPr>
            <a:r>
              <a:rPr lang="en-US" sz="2000" u="sng">
                <a:hlinkClick r:id="rId5" tooltip="https://www.printables.com/"/>
              </a:rPr>
              <a:t>https://www.printables.com/</a:t>
            </a:r>
            <a:endParaRPr lang="en-US" sz="2000"/>
          </a:p>
          <a:p>
            <a:pPr marL="0" indent="0">
              <a:buClr>
                <a:schemeClr val="accent5"/>
              </a:buClr>
              <a:buNone/>
              <a:defRPr/>
            </a:pPr>
            <a:r>
              <a:rPr lang="en-US" sz="2000" u="sng">
                <a:hlinkClick r:id="rId6" tooltip="https://www.thingiverse.com/"/>
              </a:rPr>
              <a:t>https://www.thingiverse.com/</a:t>
            </a:r>
            <a:endParaRPr 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Aufbau des Workshops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600"/>
              <a:t>Begrüßung</a:t>
            </a:r>
            <a:endParaRPr/>
          </a:p>
          <a:p>
            <a:pPr>
              <a:defRPr/>
            </a:pPr>
            <a:r>
              <a:rPr lang="de-DE" sz="2600"/>
              <a:t>Einschränkungen beim 3D-Druck verstehen</a:t>
            </a:r>
            <a:endParaRPr/>
          </a:p>
          <a:p>
            <a:pPr>
              <a:defRPr/>
            </a:pPr>
            <a:r>
              <a:rPr lang="de-DE" sz="2600"/>
              <a:t>Best Practices für die 3D-Modellierung</a:t>
            </a:r>
            <a:endParaRPr/>
          </a:p>
          <a:p>
            <a:pPr>
              <a:defRPr/>
            </a:pPr>
            <a:r>
              <a:rPr lang="de-DE" sz="2600"/>
              <a:t>Einführung in Autodesk Fusion 360</a:t>
            </a:r>
            <a:endParaRPr/>
          </a:p>
          <a:p>
            <a:pPr marL="394023" indent="-394023">
              <a:buFont typeface="Arial"/>
              <a:buAutoNum type="arabicPeriod"/>
              <a:defRPr/>
            </a:pPr>
            <a:endParaRPr lang="de-DE" sz="2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838198" y="2172044"/>
            <a:ext cx="10515600" cy="814388"/>
          </a:xfrm>
        </p:spPr>
        <p:txBody>
          <a:bodyPr/>
          <a:lstStyle/>
          <a:p>
            <a:pPr>
              <a:defRPr/>
            </a:pPr>
            <a:r>
              <a:rPr lang="en-US"/>
              <a:t>Vorstellungsrunde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838200" y="3183559"/>
            <a:ext cx="10515599" cy="1376019"/>
          </a:xfrm>
        </p:spPr>
        <p:txBody>
          <a:bodyPr/>
          <a:lstStyle/>
          <a:p>
            <a:pPr>
              <a:defRPr/>
            </a:pPr>
            <a:r>
              <a:rPr lang="de-DE" sz="2400"/>
              <a:t>Woher kennt ihr das HyLeC?</a:t>
            </a:r>
            <a:endParaRPr/>
          </a:p>
          <a:p>
            <a:pPr>
              <a:defRPr/>
            </a:pPr>
            <a:r>
              <a:rPr lang="de-DE" sz="2400"/>
              <a:t>Welche Ziele und Erwartungen habt ihr für heute?</a:t>
            </a:r>
            <a:endParaRPr 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Teil 1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Einschränkungen beim 3D-Druck verstehen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1025" y="1236843"/>
            <a:ext cx="11030334" cy="690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Grundprinzipien des FDM</a:t>
            </a: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95654" y="2085473"/>
            <a:ext cx="4001824" cy="4001824"/>
          </a:xfrm>
          <a:prstGeom prst="rect">
            <a:avLst/>
          </a:prstGeom>
          <a:ln w="12699">
            <a:solidFill>
              <a:schemeClr val="bg1">
                <a:lumMod val="65098"/>
              </a:schemeClr>
            </a:solidFill>
            <a:prstDash val="solid"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1025" y="2085473"/>
            <a:ext cx="5998576" cy="3999051"/>
          </a:xfrm>
          <a:prstGeom prst="rect">
            <a:avLst/>
          </a:prstGeom>
          <a:ln w="12699">
            <a:solidFill>
              <a:schemeClr val="bg1">
                <a:lumMod val="65098"/>
              </a:schemeClr>
            </a:solidFill>
            <a:prstDash val="solid"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60102" y="2904896"/>
            <a:ext cx="3642274" cy="3072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1025" y="1236843"/>
            <a:ext cx="11030334" cy="690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Konstruktive Einschränkungen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581025" y="2035269"/>
            <a:ext cx="11029568" cy="424488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Brücken, Überhänge, Feine Strukturen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08254" y="3133532"/>
            <a:ext cx="2872125" cy="284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282100" y="3184866"/>
            <a:ext cx="2385901" cy="2843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581025" y="6271409"/>
            <a:ext cx="27927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t>https://www.thingiverse.com/thing:1856832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Testen des Druckers</a:t>
            </a:r>
            <a:endParaRPr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/>
        </p:blipFill>
        <p:spPr bwMode="auto">
          <a:xfrm>
            <a:off x="581025" y="2134567"/>
            <a:ext cx="6367462" cy="4244975"/>
          </a:xfrm>
          <a:prstGeom prst="rect">
            <a:avLst/>
          </a:prstGeom>
          <a:noFill/>
          <a:ln w="25400">
            <a:solidFill>
              <a:schemeClr val="bg1">
                <a:lumMod val="65098"/>
              </a:schemeClr>
            </a:solidFill>
            <a:prstDash val="solid"/>
          </a:ln>
          <a:effectLst/>
        </p:spPr>
      </p:pic>
      <p:sp>
        <p:nvSpPr>
          <p:cNvPr id="5" name="TextBox 4"/>
          <p:cNvSpPr txBox="1"/>
          <p:nvPr/>
        </p:nvSpPr>
        <p:spPr bwMode="auto">
          <a:xfrm>
            <a:off x="7421217" y="2134567"/>
            <a:ext cx="41713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de-DE" sz="2400"/>
              <a:t>Winkel des Überhangs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2400"/>
              <a:t>Länge der Brücke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2400"/>
              <a:t>Größe der Bohrung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2400"/>
              <a:t>Text Größe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2400"/>
              <a:t>Toleranzen und Spielraum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2400"/>
              <a:t>Höhe des Turms</a:t>
            </a:r>
            <a:endParaRPr/>
          </a:p>
          <a:p>
            <a:pPr>
              <a:defRPr/>
            </a:pPr>
            <a:r>
              <a:rPr lang="de-DE" sz="2400"/>
              <a:t>	</a:t>
            </a:r>
            <a:r>
              <a:rPr lang="en-US" sz="2400"/>
              <a:t>. . .</a:t>
            </a:r>
            <a:endParaRPr/>
          </a:p>
          <a:p>
            <a:pPr>
              <a:defRPr/>
            </a:pPr>
            <a:endParaRPr 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Teil 2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Best Practices für die 3D-Modellierung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1025" y="1236843"/>
            <a:ext cx="11030334" cy="690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Design an den Druck anpassen</a:t>
            </a:r>
            <a:endParaRPr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7174325" y="3077717"/>
            <a:ext cx="1703831" cy="1703831"/>
          </a:xfrm>
          <a:prstGeom prst="rect">
            <a:avLst/>
          </a:prstGeom>
          <a:noFill/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5698794" y="3147391"/>
            <a:ext cx="1634158" cy="1634158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4064636" y="3121201"/>
            <a:ext cx="1634158" cy="1634158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2362023" y="3147391"/>
            <a:ext cx="1634158" cy="1634158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727865" y="3147391"/>
            <a:ext cx="1634158" cy="1634158"/>
          </a:xfrm>
          <a:prstGeom prst="rect">
            <a:avLst/>
          </a:prstGeom>
        </p:spPr>
      </p:pic>
      <p:pic>
        <p:nvPicPr>
          <p:cNvPr id="19" name="Graphic 18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 bwMode="auto">
          <a:xfrm>
            <a:off x="10053017" y="3147391"/>
            <a:ext cx="1634158" cy="1634158"/>
          </a:xfrm>
          <a:prstGeom prst="rect">
            <a:avLst/>
          </a:prstGeom>
        </p:spPr>
      </p:pic>
      <p:pic>
        <p:nvPicPr>
          <p:cNvPr id="21" name="Graphic 20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8507812" y="3147391"/>
            <a:ext cx="1634158" cy="16341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800100" y="5010149"/>
            <a:ext cx="10506075" cy="40005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 w="57150">
            <a:solidFill>
              <a:srgbClr val="030303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39A00"/>
      </a:dk2>
      <a:lt2>
        <a:srgbClr val="FFFFFF"/>
      </a:lt2>
      <a:accent1>
        <a:srgbClr val="639A00"/>
      </a:accent1>
      <a:accent2>
        <a:srgbClr val="CA7406"/>
      </a:accent2>
      <a:accent3>
        <a:srgbClr val="84B81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hink Sans">
      <a:majorFont>
        <a:latin typeface="Rethink Sans Medium"/>
        <a:ea typeface="Arial"/>
        <a:cs typeface="Arial"/>
      </a:majorFont>
      <a:minorFont>
        <a:latin typeface="Rethink San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39A00"/>
      </a:dk2>
      <a:lt2>
        <a:srgbClr val="FFFFFF"/>
      </a:lt2>
      <a:accent1>
        <a:srgbClr val="639A00"/>
      </a:accent1>
      <a:accent2>
        <a:srgbClr val="CA7406"/>
      </a:accent2>
      <a:accent3>
        <a:srgbClr val="84B81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Rethink Sans Medium"/>
        <a:ea typeface="Arial"/>
        <a:cs typeface="Arial"/>
      </a:majorFont>
      <a:minorFont>
        <a:latin typeface="Rethink San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332</Words>
  <Application>Microsoft Office PowerPoint</Application>
  <DocSecurity>0</DocSecurity>
  <PresentationFormat>Widescreen</PresentationFormat>
  <Paragraphs>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Poppins</vt:lpstr>
      <vt:lpstr>Rethink Sans</vt:lpstr>
      <vt:lpstr>Rethink Sans Medium</vt:lpstr>
      <vt:lpstr>Wingdings</vt:lpstr>
      <vt:lpstr>Office Theme</vt:lpstr>
      <vt:lpstr>3D-Objekte konstruieren</vt:lpstr>
      <vt:lpstr>Aufbau des Workshops</vt:lpstr>
      <vt:lpstr>Vorstellungsrunde</vt:lpstr>
      <vt:lpstr>Teil 1</vt:lpstr>
      <vt:lpstr>Grundprinzipien des FDM</vt:lpstr>
      <vt:lpstr>Konstruktive Einschränkungen</vt:lpstr>
      <vt:lpstr>Testen des Druckers</vt:lpstr>
      <vt:lpstr>Teil 2</vt:lpstr>
      <vt:lpstr>Design an den Druck anpassen</vt:lpstr>
      <vt:lpstr>Druckausrichtung vorab festlegen</vt:lpstr>
      <vt:lpstr>Zerlegung für spätere Zusammensetzung</vt:lpstr>
      <vt:lpstr>Print-in-place</vt:lpstr>
      <vt:lpstr>Modellierung der Toleranzen</vt:lpstr>
      <vt:lpstr>Teil 3</vt:lpstr>
      <vt:lpstr>Fusion 360</vt:lpstr>
      <vt:lpstr>Autodesk Fusion 360 - Einführung</vt:lpstr>
      <vt:lpstr>Tips and Tricks</vt:lpstr>
      <vt:lpstr>Autodesk Fusion 360 - Modellieren </vt:lpstr>
      <vt:lpstr>Extras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Tawpik Talat</dc:creator>
  <cp:keywords/>
  <dc:description/>
  <cp:lastModifiedBy>Tawpik Talat</cp:lastModifiedBy>
  <cp:revision>11</cp:revision>
  <dcterms:created xsi:type="dcterms:W3CDTF">2023-12-09T16:37:28Z</dcterms:created>
  <dcterms:modified xsi:type="dcterms:W3CDTF">2024-03-04T17:56:48Z</dcterms:modified>
  <cp:category/>
  <dc:identifier/>
  <cp:contentStatus/>
  <dc:language/>
  <cp:version/>
</cp:coreProperties>
</file>