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32E95-67E9-44DB-9C5C-46710E18301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70FC4330-BBBF-45AA-8F79-3CE219E225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C8FB80EA-1737-4E69-85D2-A62D76786BF9}"/>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5" name="Fußzeilenplatzhalter 4">
            <a:extLst>
              <a:ext uri="{FF2B5EF4-FFF2-40B4-BE49-F238E27FC236}">
                <a16:creationId xmlns:a16="http://schemas.microsoft.com/office/drawing/2014/main" id="{4B7328C0-9279-49FD-9237-F1E2FC36B10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895B9AA2-F193-4EF5-91B6-78BEDDAD6E09}"/>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3367805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AA2204-050D-4B0C-AB5C-66530DE63ED3}"/>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CD190327-8F72-40AA-8102-63592810A2A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1049CBC6-02F8-4D6D-A7D1-17441B48A91B}"/>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5" name="Fußzeilenplatzhalter 4">
            <a:extLst>
              <a:ext uri="{FF2B5EF4-FFF2-40B4-BE49-F238E27FC236}">
                <a16:creationId xmlns:a16="http://schemas.microsoft.com/office/drawing/2014/main" id="{8147F9DC-6527-448A-B3AE-193400C6B301}"/>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7CED11B4-DF26-4D31-8143-3180D92941C1}"/>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103040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AC07C90-4003-4182-94B8-B7D3FFA3A1A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136D0D28-F8CC-416F-823A-E1A16578093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C21A1A2-F490-4BCC-8377-7EA1B1D18409}"/>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5" name="Fußzeilenplatzhalter 4">
            <a:extLst>
              <a:ext uri="{FF2B5EF4-FFF2-40B4-BE49-F238E27FC236}">
                <a16:creationId xmlns:a16="http://schemas.microsoft.com/office/drawing/2014/main" id="{4BA39214-6EDF-4DA8-B5B0-04945D4A8253}"/>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AEDAFAEE-5EBB-4DA0-A995-031244371196}"/>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3475569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B897C8-F192-4105-9214-C93CCD4FB11F}"/>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CC4B8BCC-D9BA-41DD-8BC0-1D2FD8EF95A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3962E554-A6A3-4D36-848C-6A6C04FF9E0B}"/>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5" name="Fußzeilenplatzhalter 4">
            <a:extLst>
              <a:ext uri="{FF2B5EF4-FFF2-40B4-BE49-F238E27FC236}">
                <a16:creationId xmlns:a16="http://schemas.microsoft.com/office/drawing/2014/main" id="{96B6ECA7-A8F4-4781-8576-61F92FE0DE48}"/>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67611CB1-9AD0-4615-A0D2-6AF12670ADC6}"/>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99492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51871-8A31-4133-B022-08F99F9EEA7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A75A261F-C03C-46AF-AF49-A8A1B8DB3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C4E3326-3D02-44F6-A479-DC8810D3C72E}"/>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5" name="Fußzeilenplatzhalter 4">
            <a:extLst>
              <a:ext uri="{FF2B5EF4-FFF2-40B4-BE49-F238E27FC236}">
                <a16:creationId xmlns:a16="http://schemas.microsoft.com/office/drawing/2014/main" id="{F576CB02-BADD-4480-A37D-99C047DBFFC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D285C3FF-E4A8-47AD-954E-51301CB193F4}"/>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308237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EDA877-14FB-4B9D-9DF0-323C080C5F98}"/>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3804790D-65C8-4A4B-AF31-56185030BAC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355CED02-1A97-4A7E-80CE-F13868D8FA2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E2E05C95-A0F0-438D-B8BC-72608F01AD09}"/>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6" name="Fußzeilenplatzhalter 5">
            <a:extLst>
              <a:ext uri="{FF2B5EF4-FFF2-40B4-BE49-F238E27FC236}">
                <a16:creationId xmlns:a16="http://schemas.microsoft.com/office/drawing/2014/main" id="{D9D8E522-92AA-449D-972B-658A558DB776}"/>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5BE518C0-26D1-469E-8CB1-C3F65BCBDF88}"/>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2209272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588C6-D3D0-4C57-9FEC-C9B71623AC57}"/>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EC31D53D-8A86-4DFE-B74E-02028649D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B70742A-0F11-4D3A-9FC9-5674BF87208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40492D2D-9044-4F8B-BA19-4B9EBABC5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AE0762C-418C-44DC-B433-012C91739D1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BE2455DD-FA9D-441E-B062-902907A3D962}"/>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8" name="Fußzeilenplatzhalter 7">
            <a:extLst>
              <a:ext uri="{FF2B5EF4-FFF2-40B4-BE49-F238E27FC236}">
                <a16:creationId xmlns:a16="http://schemas.microsoft.com/office/drawing/2014/main" id="{277FEAD2-06CA-4169-B4B7-11340373860E}"/>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251DD66C-B561-4FBC-AAAA-A8AB3D88EB76}"/>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228218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E85C-E36D-4E70-99DC-D67F857EE2E7}"/>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54CF661-54D1-4066-A727-80EA1D0FDFD3}"/>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4" name="Fußzeilenplatzhalter 3">
            <a:extLst>
              <a:ext uri="{FF2B5EF4-FFF2-40B4-BE49-F238E27FC236}">
                <a16:creationId xmlns:a16="http://schemas.microsoft.com/office/drawing/2014/main" id="{E2677230-1783-46F1-99F0-184A9A64175C}"/>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90275EAE-AF66-43E5-9142-3EF4DAE6D08D}"/>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2625821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52CFD05-6837-4615-A580-A6365DA9F1FF}"/>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3" name="Fußzeilenplatzhalter 2">
            <a:extLst>
              <a:ext uri="{FF2B5EF4-FFF2-40B4-BE49-F238E27FC236}">
                <a16:creationId xmlns:a16="http://schemas.microsoft.com/office/drawing/2014/main" id="{C5B79A88-7A96-4959-873F-0D97FF2DECBD}"/>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4CBD98A8-E901-4CE7-BD52-6E8F6C3A12FA}"/>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137649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570159-9213-4E4D-9E45-DB749D4EB92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8D3CE511-FD57-45F6-A216-19DB82F4E3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D295CC64-C2D1-477E-B290-29F609D3F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6577F3-140D-4863-997A-FE4CD02B7AAD}"/>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6" name="Fußzeilenplatzhalter 5">
            <a:extLst>
              <a:ext uri="{FF2B5EF4-FFF2-40B4-BE49-F238E27FC236}">
                <a16:creationId xmlns:a16="http://schemas.microsoft.com/office/drawing/2014/main" id="{07C38B01-9940-4FFC-A371-BCDEC2823272}"/>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94982A93-9168-4AE1-8E8E-6D42F90E1DDC}"/>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4677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2AE77-76AF-4C7E-9C37-0E262EFB576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8EB9B40E-AF6F-435E-9BF8-D08C26FB73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03A2DA16-7C4E-443A-9359-551D87B205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EFDE925-D518-472A-8F18-F71761F6DA1C}"/>
              </a:ext>
            </a:extLst>
          </p:cNvPr>
          <p:cNvSpPr>
            <a:spLocks noGrp="1"/>
          </p:cNvSpPr>
          <p:nvPr>
            <p:ph type="dt" sz="half" idx="10"/>
          </p:nvPr>
        </p:nvSpPr>
        <p:spPr/>
        <p:txBody>
          <a:bodyPr/>
          <a:lstStyle/>
          <a:p>
            <a:fld id="{22BD36A6-6622-4FF5-B162-CC236CD5DFD5}" type="datetimeFigureOut">
              <a:rPr lang="en-US" smtClean="0"/>
              <a:t>2/10/2024</a:t>
            </a:fld>
            <a:endParaRPr lang="en-US"/>
          </a:p>
        </p:txBody>
      </p:sp>
      <p:sp>
        <p:nvSpPr>
          <p:cNvPr id="6" name="Fußzeilenplatzhalter 5">
            <a:extLst>
              <a:ext uri="{FF2B5EF4-FFF2-40B4-BE49-F238E27FC236}">
                <a16:creationId xmlns:a16="http://schemas.microsoft.com/office/drawing/2014/main" id="{4A462DA0-4B2E-4723-A543-2AA7CEA4F4CF}"/>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76E2747F-4459-4531-88A1-97D094CB14D7}"/>
              </a:ext>
            </a:extLst>
          </p:cNvPr>
          <p:cNvSpPr>
            <a:spLocks noGrp="1"/>
          </p:cNvSpPr>
          <p:nvPr>
            <p:ph type="sldNum" sz="quarter" idx="12"/>
          </p:nvPr>
        </p:nvSpPr>
        <p:spPr/>
        <p:txBody>
          <a:bodyPr/>
          <a:lstStyle/>
          <a:p>
            <a:fld id="{1F42A022-2B7F-480E-9873-D48C24F6EC3A}" type="slidenum">
              <a:rPr lang="en-US" smtClean="0"/>
              <a:t>‹Nr.›</a:t>
            </a:fld>
            <a:endParaRPr lang="en-US"/>
          </a:p>
        </p:txBody>
      </p:sp>
    </p:spTree>
    <p:extLst>
      <p:ext uri="{BB962C8B-B14F-4D97-AF65-F5344CB8AC3E}">
        <p14:creationId xmlns:p14="http://schemas.microsoft.com/office/powerpoint/2010/main" val="271801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D7B82BC-3DE8-4EAA-B15A-E7B90A3684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19C98F7C-4943-4004-A136-DC65CC30F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C4E3BDB3-FCC2-48F0-ADF0-D30D5E00D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D36A6-6622-4FF5-B162-CC236CD5DFD5}" type="datetimeFigureOut">
              <a:rPr lang="en-US" smtClean="0"/>
              <a:t>2/10/2024</a:t>
            </a:fld>
            <a:endParaRPr lang="en-US"/>
          </a:p>
        </p:txBody>
      </p:sp>
      <p:sp>
        <p:nvSpPr>
          <p:cNvPr id="5" name="Fußzeilenplatzhalter 4">
            <a:extLst>
              <a:ext uri="{FF2B5EF4-FFF2-40B4-BE49-F238E27FC236}">
                <a16:creationId xmlns:a16="http://schemas.microsoft.com/office/drawing/2014/main" id="{71389C51-E6D7-418F-8EE7-F9E0685953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E736E216-5E94-4227-9679-78B90AD1C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2A022-2B7F-480E-9873-D48C24F6EC3A}" type="slidenum">
              <a:rPr lang="en-US" smtClean="0"/>
              <a:t>‹Nr.›</a:t>
            </a:fld>
            <a:endParaRPr lang="en-US"/>
          </a:p>
        </p:txBody>
      </p:sp>
    </p:spTree>
    <p:extLst>
      <p:ext uri="{BB962C8B-B14F-4D97-AF65-F5344CB8AC3E}">
        <p14:creationId xmlns:p14="http://schemas.microsoft.com/office/powerpoint/2010/main" val="3490532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hylec.tu-dortmund.de/en/"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06942CB-9141-408C-A3B4-02386BEA15F9}"/>
              </a:ext>
            </a:extLst>
          </p:cNvPr>
          <p:cNvSpPr>
            <a:spLocks noGrp="1"/>
          </p:cNvSpPr>
          <p:nvPr>
            <p:ph type="title"/>
          </p:nvPr>
        </p:nvSpPr>
        <p:spPr/>
        <p:txBody>
          <a:bodyPr/>
          <a:lstStyle/>
          <a:p>
            <a:r>
              <a:rPr lang="en-US" dirty="0"/>
              <a:t>Inclusive ELT in a digital world</a:t>
            </a:r>
          </a:p>
        </p:txBody>
      </p:sp>
      <p:sp>
        <p:nvSpPr>
          <p:cNvPr id="6" name="Inhaltsplatzhalter 5">
            <a:extLst>
              <a:ext uri="{FF2B5EF4-FFF2-40B4-BE49-F238E27FC236}">
                <a16:creationId xmlns:a16="http://schemas.microsoft.com/office/drawing/2014/main" id="{9DE801D4-80D0-4F74-8A34-17CBC69AB020}"/>
              </a:ext>
            </a:extLst>
          </p:cNvPr>
          <p:cNvSpPr>
            <a:spLocks noGrp="1"/>
          </p:cNvSpPr>
          <p:nvPr>
            <p:ph sz="half" idx="1"/>
          </p:nvPr>
        </p:nvSpPr>
        <p:spPr/>
        <p:txBody>
          <a:bodyPr>
            <a:normAutofit fontScale="92500" lnSpcReduction="10000"/>
          </a:bodyPr>
          <a:lstStyle/>
          <a:p>
            <a:pPr marL="0" indent="0">
              <a:buNone/>
            </a:pPr>
            <a:r>
              <a:rPr lang="en-US" dirty="0"/>
              <a:t>These projects are the culmination of a course conducted during the winter semester 2023/2024 at the TU Dortmund University. Students studying for all school forms spent the semester exploring different kinds of dis/abilities and difference, as well as their implications for the English language learning classroom. </a:t>
            </a:r>
          </a:p>
          <a:p>
            <a:pPr marL="0" indent="0">
              <a:buNone/>
            </a:pPr>
            <a:endParaRPr lang="en-US" dirty="0"/>
          </a:p>
          <a:p>
            <a:pPr marL="0" indent="0">
              <a:buNone/>
            </a:pPr>
            <a:r>
              <a:rPr lang="en-US" dirty="0"/>
              <a:t>The course was taught by Carolyn Blume. </a:t>
            </a:r>
          </a:p>
        </p:txBody>
      </p:sp>
      <p:sp>
        <p:nvSpPr>
          <p:cNvPr id="7" name="Inhaltsplatzhalter 6">
            <a:extLst>
              <a:ext uri="{FF2B5EF4-FFF2-40B4-BE49-F238E27FC236}">
                <a16:creationId xmlns:a16="http://schemas.microsoft.com/office/drawing/2014/main" id="{DD348F35-CA34-450B-9596-DC5A3E28D6CA}"/>
              </a:ext>
            </a:extLst>
          </p:cNvPr>
          <p:cNvSpPr>
            <a:spLocks noGrp="1"/>
          </p:cNvSpPr>
          <p:nvPr>
            <p:ph sz="half" idx="2"/>
          </p:nvPr>
        </p:nvSpPr>
        <p:spPr/>
        <p:txBody>
          <a:bodyPr>
            <a:normAutofit fontScale="92500" lnSpcReduction="10000"/>
          </a:bodyPr>
          <a:lstStyle/>
          <a:p>
            <a:pPr marL="0" indent="0">
              <a:buNone/>
            </a:pPr>
            <a:r>
              <a:rPr lang="en-US" dirty="0"/>
              <a:t>Students used the resources of the </a:t>
            </a:r>
            <a:r>
              <a:rPr lang="en-US" dirty="0" err="1">
                <a:hlinkClick r:id="rId2"/>
              </a:rPr>
              <a:t>HyLeC</a:t>
            </a:r>
            <a:r>
              <a:rPr lang="en-US" dirty="0">
                <a:hlinkClick r:id="rId2"/>
              </a:rPr>
              <a:t>: Hybrid Learning Center </a:t>
            </a:r>
            <a:r>
              <a:rPr lang="en-US" dirty="0"/>
              <a:t>to design and create products for use in inclusive and heterogeneous English classrooms in all school forms. They used 3D printers, laser cutters, sewing machines, embroidery, and various materials to create haptic teaching and learning materials for their future classroom practice. </a:t>
            </a:r>
          </a:p>
        </p:txBody>
      </p:sp>
    </p:spTree>
    <p:extLst>
      <p:ext uri="{BB962C8B-B14F-4D97-AF65-F5344CB8AC3E}">
        <p14:creationId xmlns:p14="http://schemas.microsoft.com/office/powerpoint/2010/main" val="186868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30445-4C36-4C3A-9F3D-12638449C604}"/>
              </a:ext>
            </a:extLst>
          </p:cNvPr>
          <p:cNvSpPr>
            <a:spLocks noGrp="1"/>
          </p:cNvSpPr>
          <p:nvPr>
            <p:ph type="title"/>
          </p:nvPr>
        </p:nvSpPr>
        <p:spPr>
          <a:xfrm>
            <a:off x="839788" y="295836"/>
            <a:ext cx="3932237" cy="1600200"/>
          </a:xfrm>
        </p:spPr>
        <p:txBody>
          <a:bodyPr/>
          <a:lstStyle/>
          <a:p>
            <a:r>
              <a:rPr lang="en-US" dirty="0"/>
              <a:t>Preposition Pairs</a:t>
            </a:r>
          </a:p>
        </p:txBody>
      </p:sp>
      <p:pic>
        <p:nvPicPr>
          <p:cNvPr id="6" name="Inhaltsplatzhalter 5" descr="A close up of one of the wooden tiles. It says &quot;Max throws the ball into the basket.&quot; &#10;There is a QR-code in the bottom right. On the top is Braille tape. The box that holds the tiles can be seen in the background. Another title is to the left, where a part of the QR code only is visible. ">
            <a:extLst>
              <a:ext uri="{FF2B5EF4-FFF2-40B4-BE49-F238E27FC236}">
                <a16:creationId xmlns:a16="http://schemas.microsoft.com/office/drawing/2014/main" id="{1A8DF2E7-E97E-4CA7-B59C-A13E24E45A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240" r="10040" b="8129"/>
          <a:stretch/>
        </p:blipFill>
        <p:spPr>
          <a:xfrm>
            <a:off x="6096000" y="720764"/>
            <a:ext cx="4561205" cy="5900936"/>
          </a:xfrm>
        </p:spPr>
      </p:pic>
      <p:sp>
        <p:nvSpPr>
          <p:cNvPr id="4" name="Textplatzhalter 3">
            <a:extLst>
              <a:ext uri="{FF2B5EF4-FFF2-40B4-BE49-F238E27FC236}">
                <a16:creationId xmlns:a16="http://schemas.microsoft.com/office/drawing/2014/main" id="{879215EF-F542-4F7B-98A8-50B39F058E1D}"/>
              </a:ext>
            </a:extLst>
          </p:cNvPr>
          <p:cNvSpPr>
            <a:spLocks noGrp="1"/>
          </p:cNvSpPr>
          <p:nvPr>
            <p:ph type="body" sz="half" idx="2"/>
          </p:nvPr>
        </p:nvSpPr>
        <p:spPr/>
        <p:txBody>
          <a:bodyPr/>
          <a:lstStyle/>
          <a:p>
            <a:r>
              <a:rPr lang="en-US" dirty="0"/>
              <a:t>A close up of one of the wooden tiles. All of the tiles fit in the wooden box in the background. </a:t>
            </a:r>
          </a:p>
        </p:txBody>
      </p:sp>
    </p:spTree>
    <p:extLst>
      <p:ext uri="{BB962C8B-B14F-4D97-AF65-F5344CB8AC3E}">
        <p14:creationId xmlns:p14="http://schemas.microsoft.com/office/powerpoint/2010/main" val="51784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49343-9D02-4F9A-8A41-F0C33B1172C9}"/>
              </a:ext>
            </a:extLst>
          </p:cNvPr>
          <p:cNvSpPr>
            <a:spLocks noGrp="1"/>
          </p:cNvSpPr>
          <p:nvPr>
            <p:ph type="title"/>
          </p:nvPr>
        </p:nvSpPr>
        <p:spPr/>
        <p:txBody>
          <a:bodyPr/>
          <a:lstStyle/>
          <a:p>
            <a:r>
              <a:rPr lang="en-US" dirty="0"/>
              <a:t>Pencil fidget spinner</a:t>
            </a:r>
          </a:p>
        </p:txBody>
      </p:sp>
      <p:sp>
        <p:nvSpPr>
          <p:cNvPr id="4" name="Textplatzhalter 3">
            <a:extLst>
              <a:ext uri="{FF2B5EF4-FFF2-40B4-BE49-F238E27FC236}">
                <a16:creationId xmlns:a16="http://schemas.microsoft.com/office/drawing/2014/main" id="{98CEFC34-82BE-43C8-B97A-2EAEBB55C6B0}"/>
              </a:ext>
            </a:extLst>
          </p:cNvPr>
          <p:cNvSpPr>
            <a:spLocks noGrp="1"/>
          </p:cNvSpPr>
          <p:nvPr>
            <p:ph type="body" sz="half" idx="2"/>
          </p:nvPr>
        </p:nvSpPr>
        <p:spPr/>
        <p:txBody>
          <a:bodyPr/>
          <a:lstStyle/>
          <a:p>
            <a:r>
              <a:rPr lang="en-US" dirty="0"/>
              <a:t>Stimulation to help children focus and keep their pencils close. </a:t>
            </a:r>
          </a:p>
        </p:txBody>
      </p:sp>
      <p:pic>
        <p:nvPicPr>
          <p:cNvPr id="11" name="Inhaltsplatzhalter 10" descr="A red tag is on a desk. It says &quot;Project title: Pencil fidget spinner. Main idea: Stimulation to help children focus and keep their pencils close. Grade: Any.&quot;&#10;&#10;In the foreground is a pen with a black, plastic, two-part shape that can be moved. Sticky notes say the following: &quot;OMG I want it,&quot; &quot;Great outlet of physical energy,&quot; &quot;Very helpful for not distracting others,&quot; &quot;Adding it on different types of pencils?&quot;&#10;">
            <a:extLst>
              <a:ext uri="{FF2B5EF4-FFF2-40B4-BE49-F238E27FC236}">
                <a16:creationId xmlns:a16="http://schemas.microsoft.com/office/drawing/2014/main" id="{F5DA7C70-13B7-4334-8753-DF555CFA57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4742" y="1045736"/>
            <a:ext cx="5557470" cy="4947890"/>
          </a:xfrm>
        </p:spPr>
      </p:pic>
    </p:spTree>
    <p:extLst>
      <p:ext uri="{BB962C8B-B14F-4D97-AF65-F5344CB8AC3E}">
        <p14:creationId xmlns:p14="http://schemas.microsoft.com/office/powerpoint/2010/main" val="3519594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108B7-BFC5-46C0-9794-B256036F8C9F}"/>
              </a:ext>
            </a:extLst>
          </p:cNvPr>
          <p:cNvSpPr>
            <a:spLocks noGrp="1"/>
          </p:cNvSpPr>
          <p:nvPr>
            <p:ph type="title"/>
          </p:nvPr>
        </p:nvSpPr>
        <p:spPr/>
        <p:txBody>
          <a:bodyPr/>
          <a:lstStyle/>
          <a:p>
            <a:r>
              <a:rPr lang="en-US" dirty="0"/>
              <a:t>Emotion buttons</a:t>
            </a:r>
          </a:p>
        </p:txBody>
      </p:sp>
      <p:sp>
        <p:nvSpPr>
          <p:cNvPr id="4" name="Textplatzhalter 3" descr="On the right side of the table is a red tag. It says: &quot;Project title: Emotion Buttons. Main idea: Students can place a Button in front of them to indicate how they are feeling today. Especially regarding their willingess (sic) for Group work or need for silence.&quot; &#10; On the left hand side of the table are 9 discs with different emojis on them: A character with short, dark hair, dark eyes that look angry, white skin, a blue hoodie and a striped shirt is holding their fingers in their ears. On another disc, a cartoon teacher appears to be presenting something to a group. One shows a smiley face, one shows a face with hearts, a crying face, an annoyed face, a finger on the lips, and a face with an X for a mouth. The sticky notes say: &quot;Cute idea! Maybe avoid green?&quot;, &quot;A good thing to use in class and monitor students feelings&quot;, &quot;very good idea for students who have difficulty expressing themselves!&quot; and &quot;expressing emotions (non verbal)&quot;">
            <a:extLst>
              <a:ext uri="{FF2B5EF4-FFF2-40B4-BE49-F238E27FC236}">
                <a16:creationId xmlns:a16="http://schemas.microsoft.com/office/drawing/2014/main" id="{3A13AAB3-C66F-448B-BA97-6185E25C5255}"/>
              </a:ext>
            </a:extLst>
          </p:cNvPr>
          <p:cNvSpPr>
            <a:spLocks noGrp="1"/>
          </p:cNvSpPr>
          <p:nvPr>
            <p:ph type="body" sz="half" idx="2"/>
          </p:nvPr>
        </p:nvSpPr>
        <p:spPr/>
        <p:txBody>
          <a:bodyPr/>
          <a:lstStyle/>
          <a:p>
            <a:r>
              <a:rPr lang="en-US" dirty="0"/>
              <a:t>Pupils can place a disc on their desk to show how they are feeling. </a:t>
            </a:r>
          </a:p>
        </p:txBody>
      </p:sp>
      <p:pic>
        <p:nvPicPr>
          <p:cNvPr id="11" name="Inhaltsplatzhalter 10">
            <a:extLst>
              <a:ext uri="{FF2B5EF4-FFF2-40B4-BE49-F238E27FC236}">
                <a16:creationId xmlns:a16="http://schemas.microsoft.com/office/drawing/2014/main" id="{D7DCFD7E-4B59-4570-A8BF-EEFBFCF27D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6968" y="1150232"/>
            <a:ext cx="5724640" cy="4548010"/>
          </a:xfrm>
        </p:spPr>
      </p:pic>
    </p:spTree>
    <p:extLst>
      <p:ext uri="{BB962C8B-B14F-4D97-AF65-F5344CB8AC3E}">
        <p14:creationId xmlns:p14="http://schemas.microsoft.com/office/powerpoint/2010/main" val="3340258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194E9-548E-4418-AFE9-DFDA28C91826}"/>
              </a:ext>
            </a:extLst>
          </p:cNvPr>
          <p:cNvSpPr>
            <a:spLocks noGrp="1"/>
          </p:cNvSpPr>
          <p:nvPr>
            <p:ph type="title"/>
          </p:nvPr>
        </p:nvSpPr>
        <p:spPr/>
        <p:txBody>
          <a:bodyPr/>
          <a:lstStyle/>
          <a:p>
            <a:r>
              <a:rPr lang="en-US" dirty="0" err="1"/>
              <a:t>ReadingRuler</a:t>
            </a:r>
            <a:endParaRPr lang="en-US" dirty="0"/>
          </a:p>
        </p:txBody>
      </p:sp>
      <p:sp>
        <p:nvSpPr>
          <p:cNvPr id="4" name="Textplatzhalter 3">
            <a:extLst>
              <a:ext uri="{FF2B5EF4-FFF2-40B4-BE49-F238E27FC236}">
                <a16:creationId xmlns:a16="http://schemas.microsoft.com/office/drawing/2014/main" id="{986447FB-EAD0-4080-9B50-FAB29CDFE631}"/>
              </a:ext>
            </a:extLst>
          </p:cNvPr>
          <p:cNvSpPr>
            <a:spLocks noGrp="1"/>
          </p:cNvSpPr>
          <p:nvPr>
            <p:ph type="body" sz="half" idx="2"/>
          </p:nvPr>
        </p:nvSpPr>
        <p:spPr/>
        <p:txBody>
          <a:bodyPr/>
          <a:lstStyle/>
          <a:p>
            <a:r>
              <a:rPr lang="en-US" dirty="0"/>
              <a:t>Helps students with difficulties in reading. Especially for students with dyslexia and ADHD so that they can put their focus on one line and don’t get distracted.</a:t>
            </a:r>
          </a:p>
        </p:txBody>
      </p:sp>
      <p:pic>
        <p:nvPicPr>
          <p:cNvPr id="10" name="Inhaltsplatzhalter 9" descr="There is a red card in the background. It says: &quot;Reading Ruler. Main idea: Helps students with difficulties in reading. Especially for students with dyslexia and ADHD so that they can put their focus on one line and don’t get distracted.&quot; In the foreground is a white sheet of paper with text typed on it. There is an orange, plastic frame with a &quot;window&quot; that focuses one line of text. In the window is the sentence: &quot;This ReadingRuler will help students with difficulties in reading.&quot; An adjustable flap is below the frame. &#10;&#10;There are sticky notes that say &quot;I would have loved it of my school had this,&quot; &quot;I like the reading guide, very useful!,&quot; &quot;I really like the idea because i know enough people this would have helped&quot; and &quot;I like the adjustable width.&quot;">
            <a:extLst>
              <a:ext uri="{FF2B5EF4-FFF2-40B4-BE49-F238E27FC236}">
                <a16:creationId xmlns:a16="http://schemas.microsoft.com/office/drawing/2014/main" id="{125A33FF-0EE8-4EB5-A31B-2ACDAC8336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2839" y="987425"/>
            <a:ext cx="5292898" cy="4873625"/>
          </a:xfrm>
        </p:spPr>
      </p:pic>
      <p:sp>
        <p:nvSpPr>
          <p:cNvPr id="11" name="Rechteck 10">
            <a:extLst>
              <a:ext uri="{FF2B5EF4-FFF2-40B4-BE49-F238E27FC236}">
                <a16:creationId xmlns:a16="http://schemas.microsoft.com/office/drawing/2014/main" id="{0D454C6B-8D8C-4AE9-8042-A9AFC5D8C9E0}"/>
              </a:ext>
            </a:extLst>
          </p:cNvPr>
          <p:cNvSpPr/>
          <p:nvPr/>
        </p:nvSpPr>
        <p:spPr>
          <a:xfrm>
            <a:off x="7250654" y="1237129"/>
            <a:ext cx="1376979" cy="29045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5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033F1-7F42-4845-8602-B03DFBFE879D}"/>
              </a:ext>
            </a:extLst>
          </p:cNvPr>
          <p:cNvSpPr>
            <a:spLocks noGrp="1"/>
          </p:cNvSpPr>
          <p:nvPr>
            <p:ph type="title"/>
          </p:nvPr>
        </p:nvSpPr>
        <p:spPr/>
        <p:txBody>
          <a:bodyPr/>
          <a:lstStyle/>
          <a:p>
            <a:r>
              <a:rPr lang="en-US" dirty="0"/>
              <a:t>3D </a:t>
            </a:r>
            <a:r>
              <a:rPr lang="en-US" dirty="0" err="1"/>
              <a:t>Wimmelbild</a:t>
            </a:r>
            <a:endParaRPr lang="en-US" dirty="0"/>
          </a:p>
        </p:txBody>
      </p:sp>
      <p:sp>
        <p:nvSpPr>
          <p:cNvPr id="4" name="Textplatzhalter 3" descr="In the background is a wooden table with houses, cars, and figures made out of wood on it. There are streets etched into the tablet. &#10;&#10;In the foreground is a red tag. It says: &quot;Project title: 3D-Wimmelbild. Main idea: Students can depict scenes and tell stories with props.&quot; The tablet is surrounded by stick notes. They say different things, some of which are not readable:&#10;Bruno :)&#10;Cool&#10;... can move figures, change scene&#10;I like that the objects are easy to move: 3D Wimmelbild&#10;I like the possibilities with how -- the rest is cut off. ">
            <a:extLst>
              <a:ext uri="{FF2B5EF4-FFF2-40B4-BE49-F238E27FC236}">
                <a16:creationId xmlns:a16="http://schemas.microsoft.com/office/drawing/2014/main" id="{F16A5217-9C11-4B18-84ED-5AF49A92942A}"/>
              </a:ext>
            </a:extLst>
          </p:cNvPr>
          <p:cNvSpPr>
            <a:spLocks noGrp="1"/>
          </p:cNvSpPr>
          <p:nvPr>
            <p:ph type="body" sz="half" idx="2"/>
          </p:nvPr>
        </p:nvSpPr>
        <p:spPr/>
        <p:txBody>
          <a:bodyPr/>
          <a:lstStyle/>
          <a:p>
            <a:r>
              <a:rPr lang="en-US" dirty="0"/>
              <a:t>Students can depict scenes and tell stories with props. </a:t>
            </a:r>
          </a:p>
        </p:txBody>
      </p:sp>
      <p:pic>
        <p:nvPicPr>
          <p:cNvPr id="11" name="Inhaltsplatzhalter 10">
            <a:extLst>
              <a:ext uri="{FF2B5EF4-FFF2-40B4-BE49-F238E27FC236}">
                <a16:creationId xmlns:a16="http://schemas.microsoft.com/office/drawing/2014/main" id="{5733B693-1FB7-4497-B42F-E08E40B3DD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96362" y="987425"/>
            <a:ext cx="4745852" cy="4873625"/>
          </a:xfrm>
        </p:spPr>
      </p:pic>
    </p:spTree>
    <p:extLst>
      <p:ext uri="{BB962C8B-B14F-4D97-AF65-F5344CB8AC3E}">
        <p14:creationId xmlns:p14="http://schemas.microsoft.com/office/powerpoint/2010/main" val="191091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372AA95-CEAF-40A1-A882-7A481FB5EFA9}"/>
              </a:ext>
            </a:extLst>
          </p:cNvPr>
          <p:cNvSpPr>
            <a:spLocks noGrp="1"/>
          </p:cNvSpPr>
          <p:nvPr>
            <p:ph type="title"/>
          </p:nvPr>
        </p:nvSpPr>
        <p:spPr/>
        <p:txBody>
          <a:bodyPr/>
          <a:lstStyle/>
          <a:p>
            <a:r>
              <a:rPr lang="en-US" dirty="0"/>
              <a:t>Interactive lesson dice</a:t>
            </a:r>
          </a:p>
        </p:txBody>
      </p:sp>
      <p:pic>
        <p:nvPicPr>
          <p:cNvPr id="11" name="Bildplatzhalter 10" descr="On the right side of the picture is a large wooden die. You can see one side with a green circle with one black dot in the middle. Facing up is a yellow circle with two black dots in the middle. &#10;&#10;A red card labels this as &quot;Interactive Lesson Dice. Main idea: The dice can be rolled to determine the social form for each task (group work, partner work, and solo work). There are some green, pink and yellow sticky notes around it. One says &quot;I like the weight.&quot; One says &quot;I wonder if this could be used easily. Some lessons require a certain social form.&quot; Another one says &quot;A simple way to make choice random &amp; easy!&quot; A fourth one is cut off and unreadable. ">
            <a:extLst>
              <a:ext uri="{FF2B5EF4-FFF2-40B4-BE49-F238E27FC236}">
                <a16:creationId xmlns:a16="http://schemas.microsoft.com/office/drawing/2014/main" id="{05501BC8-DFD8-4FFE-AA69-A9DE2B94045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873" r="6873"/>
          <a:stretch>
            <a:fillRect/>
          </a:stretch>
        </p:blipFill>
        <p:spPr/>
      </p:pic>
      <p:sp>
        <p:nvSpPr>
          <p:cNvPr id="9" name="Textplatzhalter 8">
            <a:extLst>
              <a:ext uri="{FF2B5EF4-FFF2-40B4-BE49-F238E27FC236}">
                <a16:creationId xmlns:a16="http://schemas.microsoft.com/office/drawing/2014/main" id="{D7C1D708-D93D-4C6D-93B8-458D2D24C489}"/>
              </a:ext>
            </a:extLst>
          </p:cNvPr>
          <p:cNvSpPr>
            <a:spLocks noGrp="1"/>
          </p:cNvSpPr>
          <p:nvPr>
            <p:ph type="body" sz="half" idx="2"/>
          </p:nvPr>
        </p:nvSpPr>
        <p:spPr/>
        <p:txBody>
          <a:bodyPr/>
          <a:lstStyle/>
          <a:p>
            <a:r>
              <a:rPr lang="en-US" dirty="0"/>
              <a:t>Main idea: The dice can be rolled to determine the social form for each task (group work, partner work and solo work). </a:t>
            </a:r>
          </a:p>
        </p:txBody>
      </p:sp>
    </p:spTree>
    <p:extLst>
      <p:ext uri="{BB962C8B-B14F-4D97-AF65-F5344CB8AC3E}">
        <p14:creationId xmlns:p14="http://schemas.microsoft.com/office/powerpoint/2010/main" val="635408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41CEF-A043-4C76-A64C-F58D9137CFC6}"/>
              </a:ext>
            </a:extLst>
          </p:cNvPr>
          <p:cNvSpPr>
            <a:spLocks noGrp="1"/>
          </p:cNvSpPr>
          <p:nvPr>
            <p:ph type="title"/>
          </p:nvPr>
        </p:nvSpPr>
        <p:spPr/>
        <p:txBody>
          <a:bodyPr/>
          <a:lstStyle/>
          <a:p>
            <a:r>
              <a:rPr lang="en-US" dirty="0"/>
              <a:t>“Dear Teacher”</a:t>
            </a:r>
          </a:p>
        </p:txBody>
      </p:sp>
      <p:pic>
        <p:nvPicPr>
          <p:cNvPr id="6" name="Bildplatzhalter 5" descr="The title is purposely cut off so the project can remain anonymous. There are 4 illustrations on four long, light, wooden sticks. One is a of an anthropomorphized figure in purple with multiple question marks over his head. There is an orange ear with lines to indicate listening. There is a large, red exclamation mark. On the fourth picture, there are 4 of the aforementioned figure in the colors green, blue, and red. There are illegible sticky notes around the four signs. The red label is only partially legible. Is says &quot;...helping students communicating their needs during class without interrupting it. It gives more information than raising one's hand.&quot;">
            <a:extLst>
              <a:ext uri="{FF2B5EF4-FFF2-40B4-BE49-F238E27FC236}">
                <a16:creationId xmlns:a16="http://schemas.microsoft.com/office/drawing/2014/main" id="{67586A2C-E797-49B7-BAA2-8E48BC77ABF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274" b="20274"/>
          <a:stretch>
            <a:fillRect/>
          </a:stretch>
        </p:blipFill>
        <p:spPr>
          <a:xfrm>
            <a:off x="5269249" y="992187"/>
            <a:ext cx="6172200" cy="4873625"/>
          </a:xfrm>
        </p:spPr>
      </p:pic>
      <p:sp>
        <p:nvSpPr>
          <p:cNvPr id="4" name="Textplatzhalter 3">
            <a:extLst>
              <a:ext uri="{FF2B5EF4-FFF2-40B4-BE49-F238E27FC236}">
                <a16:creationId xmlns:a16="http://schemas.microsoft.com/office/drawing/2014/main" id="{00930A8A-A9E4-4566-9B78-5385177C15AC}"/>
              </a:ext>
            </a:extLst>
          </p:cNvPr>
          <p:cNvSpPr>
            <a:spLocks noGrp="1"/>
          </p:cNvSpPr>
          <p:nvPr>
            <p:ph type="body" sz="half" idx="2"/>
          </p:nvPr>
        </p:nvSpPr>
        <p:spPr/>
        <p:txBody>
          <a:bodyPr/>
          <a:lstStyle/>
          <a:p>
            <a:r>
              <a:rPr lang="en-US" dirty="0"/>
              <a:t>This is helping students communicating their needs during class without interrupting it. It gives more information than raising one's hand. </a:t>
            </a:r>
          </a:p>
        </p:txBody>
      </p:sp>
    </p:spTree>
    <p:extLst>
      <p:ext uri="{BB962C8B-B14F-4D97-AF65-F5344CB8AC3E}">
        <p14:creationId xmlns:p14="http://schemas.microsoft.com/office/powerpoint/2010/main" val="2080416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2436F-2292-41A2-A4CD-A9F1AFDD5627}"/>
              </a:ext>
            </a:extLst>
          </p:cNvPr>
          <p:cNvSpPr>
            <a:spLocks noGrp="1"/>
          </p:cNvSpPr>
          <p:nvPr>
            <p:ph type="title"/>
          </p:nvPr>
        </p:nvSpPr>
        <p:spPr/>
        <p:txBody>
          <a:bodyPr/>
          <a:lstStyle/>
          <a:p>
            <a:r>
              <a:rPr lang="en-US" dirty="0"/>
              <a:t>Braille “to-go”</a:t>
            </a:r>
          </a:p>
        </p:txBody>
      </p:sp>
      <p:sp>
        <p:nvSpPr>
          <p:cNvPr id="4" name="Textplatzhalter 3">
            <a:extLst>
              <a:ext uri="{FF2B5EF4-FFF2-40B4-BE49-F238E27FC236}">
                <a16:creationId xmlns:a16="http://schemas.microsoft.com/office/drawing/2014/main" id="{4BCB6707-4645-4787-A253-BC6ABAE74E2A}"/>
              </a:ext>
            </a:extLst>
          </p:cNvPr>
          <p:cNvSpPr>
            <a:spLocks noGrp="1"/>
          </p:cNvSpPr>
          <p:nvPr>
            <p:ph type="body" sz="half" idx="2"/>
          </p:nvPr>
        </p:nvSpPr>
        <p:spPr/>
        <p:txBody>
          <a:bodyPr/>
          <a:lstStyle/>
          <a:p>
            <a:r>
              <a:rPr lang="en-US" dirty="0"/>
              <a:t>A portable tray holds letters that are in Braille and in Latin letters. </a:t>
            </a:r>
          </a:p>
        </p:txBody>
      </p:sp>
      <p:pic>
        <p:nvPicPr>
          <p:cNvPr id="21" name="Grafik 20" descr="There is a white sheet of paper that says &quot;Braille to go&quot; at the top. Below that, it has an example: It says in Latin letters and in Braille: &quot;I LOVE ENGLISH.&quot;&#10;&#10;On top of the white sheet of paper is a red card. It says &quot;Braille &quot;to-go.&quot; Then &quot;Main idea: To use those small Braille stamps to make worksheets easier for students with visual impairment, as well as teaching students without visual impairment the basics of Braille.&quot;&#10;On the red card is a plastic tray with slots for letters. The slots are filled with chips that have a Latin letter or symbol and a Braille equivalent. The example given is DO# ENGLISH. &#10;Further down are two sticky notes. One says &quot;Great inclusive idea! Helps students communicate with each other, regardless of disabilities.&quot; The other sticky notes are cut off, but one has a heart. ">
            <a:extLst>
              <a:ext uri="{FF2B5EF4-FFF2-40B4-BE49-F238E27FC236}">
                <a16:creationId xmlns:a16="http://schemas.microsoft.com/office/drawing/2014/main" id="{94500D90-E968-41F4-B809-50A6AAC9C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4133" y="809513"/>
            <a:ext cx="3944640" cy="5238974"/>
          </a:xfrm>
          <a:prstGeom prst="rect">
            <a:avLst/>
          </a:prstGeom>
        </p:spPr>
      </p:pic>
      <p:sp>
        <p:nvSpPr>
          <p:cNvPr id="7" name="Rechteck 6" descr="There is a white sheet of paper that says &quot;Braille to go&quot; at the top. Below that, it has an example: It says in Latin letters and in Braille: &quot;I LOVE ENGLISH.&quot;&#10;&#10;On top of the white sheet of paper is a red card. It says &quot;Braille &quot;to-go.&quot; Then &quot;Main idea: To use those small Braille stamps to make worksheets easier for students with visual impairment, as well as teaching students without visual impairment the basics of Braille.&quot;&#10;On the red card is a plastic tray with slots for letters. The slots are filled with chips that have a Latin letter or symbol and a Braille equivalent. The example given is DO# ENGLISH. &#10;Further down are two sticky notes. One says &quot;Great inclusive idea! Helps students communicate with each other, regardless of disabilities.&quot; The other sticky notes are cut off, but one has a heart. ">
            <a:extLst>
              <a:ext uri="{FF2B5EF4-FFF2-40B4-BE49-F238E27FC236}">
                <a16:creationId xmlns:a16="http://schemas.microsoft.com/office/drawing/2014/main" id="{5F5EDE31-15C3-48D4-BFAA-9846162936CF}"/>
              </a:ext>
            </a:extLst>
          </p:cNvPr>
          <p:cNvSpPr/>
          <p:nvPr/>
        </p:nvSpPr>
        <p:spPr>
          <a:xfrm>
            <a:off x="8735209" y="1979406"/>
            <a:ext cx="978946" cy="779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hteck 21" descr="There is a white sheet of paper that says &quot;Braille to go&quot; at the top. Below that, it has an example: It says in Latin letters and in Braille: &quot;I LOVE ENGLISH.&quot;&#10;&#10;On top of the white sheet of paper is a red card. It says &quot;Braille &quot;to-go.&quot; Then &quot;Main idea: To use those small Braille stamps to make worksheets easier for students with visual impairment, as well as teaching students without visual impairment the basics of Braille.&quot;&#10;On the red card is a plastic tray with slots for letters. The slots are filled with chips that have a Latin letter or symbol and a Braille equivalent. The example given is DO# ENGLISH. &#10;Further down are two sticky notes. One says &quot;Great inclusive idea! Helps students communicate with each other, regardless of disabilities.&quot; The other sticky notes are cut off, but one has a heart. ">
            <a:extLst>
              <a:ext uri="{FF2B5EF4-FFF2-40B4-BE49-F238E27FC236}">
                <a16:creationId xmlns:a16="http://schemas.microsoft.com/office/drawing/2014/main" id="{20AEF316-87F3-4177-9B88-ECB924E77B11}"/>
              </a:ext>
            </a:extLst>
          </p:cNvPr>
          <p:cNvSpPr/>
          <p:nvPr/>
        </p:nvSpPr>
        <p:spPr>
          <a:xfrm>
            <a:off x="9466729" y="1366221"/>
            <a:ext cx="666975" cy="1613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53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1ABC6-7234-4B2F-9A22-3F2799107B43}"/>
              </a:ext>
            </a:extLst>
          </p:cNvPr>
          <p:cNvSpPr>
            <a:spLocks noGrp="1"/>
          </p:cNvSpPr>
          <p:nvPr>
            <p:ph type="title"/>
          </p:nvPr>
        </p:nvSpPr>
        <p:spPr/>
        <p:txBody>
          <a:bodyPr/>
          <a:lstStyle/>
          <a:p>
            <a:r>
              <a:rPr lang="en-US" dirty="0"/>
              <a:t>Class council realia</a:t>
            </a:r>
          </a:p>
        </p:txBody>
      </p:sp>
      <p:pic>
        <p:nvPicPr>
          <p:cNvPr id="6" name="Bildplatzhalter 5">
            <a:extLst>
              <a:ext uri="{FF2B5EF4-FFF2-40B4-BE49-F238E27FC236}">
                <a16:creationId xmlns:a16="http://schemas.microsoft.com/office/drawing/2014/main" id="{444EEE1C-F78D-49C7-BA72-67A48B1F3FC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137" r="4137"/>
          <a:stretch>
            <a:fillRect/>
          </a:stretch>
        </p:blipFill>
        <p:spPr/>
      </p:pic>
      <p:sp>
        <p:nvSpPr>
          <p:cNvPr id="4" name="Textplatzhalter 3" descr="The picture shows in the middle a red tag that says on it &quot;Class council realia: Items for helping primary students to participate in English during class council.&quot; The objects around the red tag are described:&#10;* Rainbow: I have a wish&#10;*Dove: Sorry for...&#10;*Steak: I have a beef with you&#10;*Lightbulb: I have an idea for the class&#10;*Heart: I give you the heart because...&#10;&#10;There are sticky notes that say different things: &quot;I reely (sic) love the design,&quot; &quot;Clever! Beef?&quot;, &quot;You will need to introduce the vocab first!&quot;, &quot;One thing I like is that it is creative,&quot; &quot;? is how would the students share the objects&quot;">
            <a:extLst>
              <a:ext uri="{FF2B5EF4-FFF2-40B4-BE49-F238E27FC236}">
                <a16:creationId xmlns:a16="http://schemas.microsoft.com/office/drawing/2014/main" id="{778AFF46-84E6-4A34-98FC-5406940830F5}"/>
              </a:ext>
            </a:extLst>
          </p:cNvPr>
          <p:cNvSpPr>
            <a:spLocks noGrp="1"/>
          </p:cNvSpPr>
          <p:nvPr>
            <p:ph type="body" sz="half" idx="2"/>
          </p:nvPr>
        </p:nvSpPr>
        <p:spPr/>
        <p:txBody>
          <a:bodyPr/>
          <a:lstStyle/>
          <a:p>
            <a:r>
              <a:rPr lang="en-US" dirty="0"/>
              <a:t>Three dimensional objects that can be used to structure communication. </a:t>
            </a:r>
          </a:p>
        </p:txBody>
      </p:sp>
    </p:spTree>
    <p:extLst>
      <p:ext uri="{BB962C8B-B14F-4D97-AF65-F5344CB8AC3E}">
        <p14:creationId xmlns:p14="http://schemas.microsoft.com/office/powerpoint/2010/main" val="2564605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descr="There is a red tag that says &quot;Name: Comprehension Box. Main idea: Students who are not confident in voicing their problems/open questions regarding a lesson can do so anonymously.&quot;&#10;There is a small wooden box with three slots, labelledf &quot;Got it!,&quot; &quot;OK,&quot; and &quot;I need help.&quot; On top is a small, round disc labeled &quot;student #1&quot;. There are some sticky notes, only a few of which can be read. One says, &quot;Clever anonymous system!&quot; Another one says &quot;It helps students who are shy and/or struggle with anxiety (thumbs up sketch), and &quot;Anonymity probably makes it easier for the students.&quot;">
            <a:extLst>
              <a:ext uri="{FF2B5EF4-FFF2-40B4-BE49-F238E27FC236}">
                <a16:creationId xmlns:a16="http://schemas.microsoft.com/office/drawing/2014/main" id="{8AB9253E-C33C-4795-8FEC-B5CBAE01E4A7}"/>
              </a:ext>
            </a:extLst>
          </p:cNvPr>
          <p:cNvSpPr>
            <a:spLocks noGrp="1"/>
          </p:cNvSpPr>
          <p:nvPr>
            <p:ph type="title"/>
          </p:nvPr>
        </p:nvSpPr>
        <p:spPr/>
        <p:txBody>
          <a:bodyPr/>
          <a:lstStyle/>
          <a:p>
            <a:r>
              <a:rPr lang="en-US" dirty="0"/>
              <a:t>Coin comprehension box</a:t>
            </a:r>
          </a:p>
        </p:txBody>
      </p:sp>
      <p:pic>
        <p:nvPicPr>
          <p:cNvPr id="6" name="Bildplatzhalter 5">
            <a:extLst>
              <a:ext uri="{FF2B5EF4-FFF2-40B4-BE49-F238E27FC236}">
                <a16:creationId xmlns:a16="http://schemas.microsoft.com/office/drawing/2014/main" id="{588DBEC1-5585-4C44-9099-AC0D750F778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949" r="6949"/>
          <a:stretch>
            <a:fillRect/>
          </a:stretch>
        </p:blipFill>
        <p:spPr/>
      </p:pic>
      <p:sp>
        <p:nvSpPr>
          <p:cNvPr id="4" name="Textplatzhalter 3">
            <a:extLst>
              <a:ext uri="{FF2B5EF4-FFF2-40B4-BE49-F238E27FC236}">
                <a16:creationId xmlns:a16="http://schemas.microsoft.com/office/drawing/2014/main" id="{BA078ED7-36B2-40D0-811C-C81A01A4AC32}"/>
              </a:ext>
            </a:extLst>
          </p:cNvPr>
          <p:cNvSpPr>
            <a:spLocks noGrp="1"/>
          </p:cNvSpPr>
          <p:nvPr>
            <p:ph type="body" sz="half" idx="2"/>
          </p:nvPr>
        </p:nvSpPr>
        <p:spPr/>
        <p:txBody>
          <a:bodyPr/>
          <a:lstStyle/>
          <a:p>
            <a:r>
              <a:rPr lang="en-US" dirty="0"/>
              <a:t>A lightwood box with three slots for inserting a “coin” with an individual’s name on it. Inside the box are 3 chambers, keeping the coins separated from one another. </a:t>
            </a:r>
          </a:p>
        </p:txBody>
      </p:sp>
      <p:sp>
        <p:nvSpPr>
          <p:cNvPr id="7" name="Rechteck 6">
            <a:extLst>
              <a:ext uri="{FF2B5EF4-FFF2-40B4-BE49-F238E27FC236}">
                <a16:creationId xmlns:a16="http://schemas.microsoft.com/office/drawing/2014/main" id="{1ECDFC9C-FD19-4194-810E-C8ECC8E35859}"/>
              </a:ext>
            </a:extLst>
          </p:cNvPr>
          <p:cNvSpPr/>
          <p:nvPr/>
        </p:nvSpPr>
        <p:spPr>
          <a:xfrm rot="20042759">
            <a:off x="6702014" y="2062780"/>
            <a:ext cx="1495313" cy="16136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753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060AD-858C-46DC-BD90-E2FE02FC039D}"/>
              </a:ext>
            </a:extLst>
          </p:cNvPr>
          <p:cNvSpPr>
            <a:spLocks noGrp="1"/>
          </p:cNvSpPr>
          <p:nvPr>
            <p:ph type="title"/>
          </p:nvPr>
        </p:nvSpPr>
        <p:spPr/>
        <p:txBody>
          <a:bodyPr/>
          <a:lstStyle/>
          <a:p>
            <a:r>
              <a:rPr lang="en-US" dirty="0"/>
              <a:t>An informative sign</a:t>
            </a:r>
          </a:p>
        </p:txBody>
      </p:sp>
      <p:sp>
        <p:nvSpPr>
          <p:cNvPr id="4" name="Textplatzhalter 3">
            <a:extLst>
              <a:ext uri="{FF2B5EF4-FFF2-40B4-BE49-F238E27FC236}">
                <a16:creationId xmlns:a16="http://schemas.microsoft.com/office/drawing/2014/main" id="{1F222F4C-DCC2-414A-B9E3-3B28BA2050C5}"/>
              </a:ext>
            </a:extLst>
          </p:cNvPr>
          <p:cNvSpPr>
            <a:spLocks noGrp="1"/>
          </p:cNvSpPr>
          <p:nvPr>
            <p:ph type="body" sz="half" idx="2"/>
          </p:nvPr>
        </p:nvSpPr>
        <p:spPr/>
        <p:txBody>
          <a:bodyPr/>
          <a:lstStyle/>
          <a:p>
            <a:r>
              <a:rPr lang="en-US" dirty="0"/>
              <a:t>The sign comes with arrows engraved with each pupil’s name. Students can set them on their desks and put the arrow on the statement that applies to them. </a:t>
            </a:r>
          </a:p>
          <a:p>
            <a:endParaRPr lang="en-US" dirty="0"/>
          </a:p>
          <a:p>
            <a:endParaRPr lang="en-US" dirty="0"/>
          </a:p>
          <a:p>
            <a:endParaRPr lang="en-US" dirty="0"/>
          </a:p>
          <a:p>
            <a:endParaRPr lang="en-US" dirty="0"/>
          </a:p>
          <a:p>
            <a:endParaRPr lang="en-US" dirty="0"/>
          </a:p>
          <a:p>
            <a:endParaRPr lang="en-US" dirty="0"/>
          </a:p>
          <a:p>
            <a:endParaRPr lang="en-US" dirty="0"/>
          </a:p>
          <a:p>
            <a:r>
              <a:rPr lang="en-US" dirty="0"/>
              <a:t>Created with laser cutter by Thea Nolte</a:t>
            </a:r>
          </a:p>
        </p:txBody>
      </p:sp>
      <p:pic>
        <p:nvPicPr>
          <p:cNvPr id="14" name="Bildplatzhalter 13" descr="A small sign made of light wood stands on a desk. It has 3 sentences engraved on it: I need help, I need more time, I have finished. There are 2 wooden arrows clipped to the side; one has the name Thea engraved on it. Below the sign is a red tag. It reads:&#10;&quot;Name: Thea Nolte&#10;&quot;Project title: Informative sign&#10;&quot;Main idea: It is a sign which informs the teacher or other students whether someone needs help, more time, or has finished without interrupting a working phase.&quot;&#10;&#10;There are sticky notes that cannot be read in the image.">
            <a:extLst>
              <a:ext uri="{FF2B5EF4-FFF2-40B4-BE49-F238E27FC236}">
                <a16:creationId xmlns:a16="http://schemas.microsoft.com/office/drawing/2014/main" id="{918C95E1-6F4D-4769-BCD7-F672010842A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888" t="832" r="16562" b="28533"/>
          <a:stretch/>
        </p:blipFill>
        <p:spPr>
          <a:xfrm>
            <a:off x="5285076" y="1086713"/>
            <a:ext cx="5695410" cy="4500078"/>
          </a:xfrm>
        </p:spPr>
      </p:pic>
      <p:sp>
        <p:nvSpPr>
          <p:cNvPr id="15" name="Textfeld 14">
            <a:extLst>
              <a:ext uri="{FF2B5EF4-FFF2-40B4-BE49-F238E27FC236}">
                <a16:creationId xmlns:a16="http://schemas.microsoft.com/office/drawing/2014/main" id="{457F8287-5B8A-4821-987E-DDC49B83B789}"/>
              </a:ext>
            </a:extLst>
          </p:cNvPr>
          <p:cNvSpPr txBox="1"/>
          <p:nvPr/>
        </p:nvSpPr>
        <p:spPr>
          <a:xfrm>
            <a:off x="5285076" y="5217459"/>
            <a:ext cx="1904103" cy="369332"/>
          </a:xfrm>
          <a:prstGeom prst="rect">
            <a:avLst/>
          </a:prstGeom>
          <a:noFill/>
        </p:spPr>
        <p:txBody>
          <a:bodyPr wrap="square" rtlCol="0">
            <a:spAutoFit/>
          </a:bodyPr>
          <a:lstStyle/>
          <a:p>
            <a:r>
              <a:rPr lang="en-US" dirty="0"/>
              <a:t>Thea Nolte</a:t>
            </a:r>
          </a:p>
        </p:txBody>
      </p:sp>
    </p:spTree>
    <p:extLst>
      <p:ext uri="{BB962C8B-B14F-4D97-AF65-F5344CB8AC3E}">
        <p14:creationId xmlns:p14="http://schemas.microsoft.com/office/powerpoint/2010/main" val="57397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38C32-CCA8-4039-AB26-92D04134BB73}"/>
              </a:ext>
            </a:extLst>
          </p:cNvPr>
          <p:cNvSpPr>
            <a:spLocks noGrp="1"/>
          </p:cNvSpPr>
          <p:nvPr>
            <p:ph type="title"/>
          </p:nvPr>
        </p:nvSpPr>
        <p:spPr/>
        <p:txBody>
          <a:bodyPr/>
          <a:lstStyle/>
          <a:p>
            <a:r>
              <a:rPr lang="en-US" dirty="0"/>
              <a:t>Emotion Dice</a:t>
            </a:r>
          </a:p>
        </p:txBody>
      </p:sp>
      <p:pic>
        <p:nvPicPr>
          <p:cNvPr id="6" name="Bildplatzhalter 5" descr="There is a red tag in the background with the title &quot;Emotion Dice.&quot; The rest is unreadable. On the right is a soft cube with owl-print material. Stuck to the cube are 3 different faces: A sad face of a person with short, brown hair, dark brown eyes, white skin, and freckles, a surprised face of a white-skinned person with blue eyes, blue-rimmed glasses, and dark hair in braids, and a dark-skinned person with wavy brown hair and wide eyes. The expression is unclear. On the left are the edges of other laminated cards that cannot be fully seen. There are two readable sticky notes in the foreground. One says: &quot;Can also be thrown to have randomized emo.&quot; The other one says: &quot;really nice and friendly images! --&gt; also showing diversity thumbs up&quot;">
            <a:extLst>
              <a:ext uri="{FF2B5EF4-FFF2-40B4-BE49-F238E27FC236}">
                <a16:creationId xmlns:a16="http://schemas.microsoft.com/office/drawing/2014/main" id="{1BE3FD4A-CBE2-49AC-AF8B-91BFC425354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274" b="20274"/>
          <a:stretch>
            <a:fillRect/>
          </a:stretch>
        </p:blipFill>
        <p:spPr/>
      </p:pic>
      <p:sp>
        <p:nvSpPr>
          <p:cNvPr id="4" name="Textplatzhalter 3">
            <a:extLst>
              <a:ext uri="{FF2B5EF4-FFF2-40B4-BE49-F238E27FC236}">
                <a16:creationId xmlns:a16="http://schemas.microsoft.com/office/drawing/2014/main" id="{AD9D036A-9412-4EA9-A33A-5B195B64E984}"/>
              </a:ext>
            </a:extLst>
          </p:cNvPr>
          <p:cNvSpPr>
            <a:spLocks noGrp="1"/>
          </p:cNvSpPr>
          <p:nvPr>
            <p:ph type="body" sz="half" idx="2"/>
          </p:nvPr>
        </p:nvSpPr>
        <p:spPr/>
        <p:txBody>
          <a:bodyPr/>
          <a:lstStyle/>
          <a:p>
            <a:r>
              <a:rPr lang="en-US" dirty="0"/>
              <a:t>A soft cube with Velcro to attach various laminated images. </a:t>
            </a:r>
          </a:p>
        </p:txBody>
      </p:sp>
      <p:sp>
        <p:nvSpPr>
          <p:cNvPr id="7" name="Rechteck 6" descr="There is a red tag in the background with the title &quot;Emotion Dice.&quot; The rest is unreadable. On the right is a soft cube with owl-print material. Stuck to the cube are 3 different faces: A sad face of a person with short, brown hair, dark brown eyes, white skin, and freckles, a surprised face of a white-skinned person with blue eyes, blue-rimmed glasses, and dark hair in braids, and a dark-skinned person with wavy brown hair and wide eyes. The expression is unclear. On the left are the edges of other laminated cards that cannot be fully seen. There are two readable sticky notes in the foreground. One says: &quot;Can also be thrown to have randomized emo.&quot; The other one says: &quot;really nice and friendly images! --&gt; also showing diversity thumbs up&quot;">
            <a:extLst>
              <a:ext uri="{FF2B5EF4-FFF2-40B4-BE49-F238E27FC236}">
                <a16:creationId xmlns:a16="http://schemas.microsoft.com/office/drawing/2014/main" id="{F6BF2B96-4682-4EC8-9912-309560EC7FBF}"/>
              </a:ext>
            </a:extLst>
          </p:cNvPr>
          <p:cNvSpPr/>
          <p:nvPr/>
        </p:nvSpPr>
        <p:spPr>
          <a:xfrm rot="1784692">
            <a:off x="6927925" y="1753180"/>
            <a:ext cx="1140310" cy="17212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478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22E9F-C73C-423E-97EC-AF9522947CE7}"/>
              </a:ext>
            </a:extLst>
          </p:cNvPr>
          <p:cNvSpPr>
            <a:spLocks noGrp="1"/>
          </p:cNvSpPr>
          <p:nvPr>
            <p:ph type="title"/>
          </p:nvPr>
        </p:nvSpPr>
        <p:spPr/>
        <p:txBody>
          <a:bodyPr/>
          <a:lstStyle/>
          <a:p>
            <a:r>
              <a:rPr lang="en-US" dirty="0"/>
              <a:t>Preposition pairs</a:t>
            </a:r>
          </a:p>
        </p:txBody>
      </p:sp>
      <p:sp>
        <p:nvSpPr>
          <p:cNvPr id="4" name="Textplatzhalter 3" descr="On the left hand side is a red tag. It says: &quot;Preposition Pairs. Main idea: Accessible and inclusive revision exercise/game for preposition of place (Grade 5).&quot; Surrounding the tag are wooden tiles with images, Braille, and QR codes. On one tile, there is an image of three stick figures sitting at a table. Two of them are using standard chairs. One appears to be using a wheelchair. There is another tile that is upside down on the desk. It says &quot;The family sits at the table.&quot; There is another tile of a clock and a fireplace. Next to it is a tile that says &quot;The clock is over the fireplace.&quot; In the foreground is another tile. It says &quot;The ball is under the desk.&quot; Scattered in between the tiles are sticky notes. Some of them cannot be read. One says, &quot;Big fan of the different accessibilities --&gt; QR, Braille.&quot; Another one says, &quot;It is reusable which I like and very well thought through to incorporate a diverse student group.&quot; A third one says, &quot;Prepositions are difficult for a lot of students, this is a good way to support learning them :)&quot;. Another one says, &quot;really thought through! --&gt; complex but still simple to understand.&quot;&#10;">
            <a:extLst>
              <a:ext uri="{FF2B5EF4-FFF2-40B4-BE49-F238E27FC236}">
                <a16:creationId xmlns:a16="http://schemas.microsoft.com/office/drawing/2014/main" id="{85B95E5F-3491-4A4F-AC4A-BC9DF7A2E688}"/>
              </a:ext>
            </a:extLst>
          </p:cNvPr>
          <p:cNvSpPr>
            <a:spLocks noGrp="1"/>
          </p:cNvSpPr>
          <p:nvPr>
            <p:ph type="body" sz="half" idx="2"/>
          </p:nvPr>
        </p:nvSpPr>
        <p:spPr/>
        <p:txBody>
          <a:bodyPr/>
          <a:lstStyle/>
          <a:p>
            <a:r>
              <a:rPr lang="en-US" dirty="0"/>
              <a:t>Accessible and inclusive revision exercise/game for preposition of place (Grade 5). The cards contain images, Braille, and QR codes that lead to audio files. </a:t>
            </a:r>
          </a:p>
        </p:txBody>
      </p:sp>
      <p:pic>
        <p:nvPicPr>
          <p:cNvPr id="11" name="Inhaltsplatzhalter 10" descr="On the left hand side is a red tag. It says: &quot;Project title: Preposition Pairs. Main idea: ">
            <a:extLst>
              <a:ext uri="{FF2B5EF4-FFF2-40B4-BE49-F238E27FC236}">
                <a16:creationId xmlns:a16="http://schemas.microsoft.com/office/drawing/2014/main" id="{D44F4510-F3CE-4803-8DB1-033DA36FAC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648" t="5235" r="-62" b="6088"/>
          <a:stretch/>
        </p:blipFill>
        <p:spPr>
          <a:xfrm>
            <a:off x="6096000" y="352312"/>
            <a:ext cx="4744121" cy="6153375"/>
          </a:xfrm>
        </p:spPr>
      </p:pic>
    </p:spTree>
    <p:extLst>
      <p:ext uri="{BB962C8B-B14F-4D97-AF65-F5344CB8AC3E}">
        <p14:creationId xmlns:p14="http://schemas.microsoft.com/office/powerpoint/2010/main" val="181251308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433</Words>
  <Application>Microsoft Office PowerPoint</Application>
  <PresentationFormat>Breitbild</PresentationFormat>
  <Paragraphs>40</Paragraphs>
  <Slides>14</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Arial</vt:lpstr>
      <vt:lpstr>Calibri</vt:lpstr>
      <vt:lpstr>Calibri Light</vt:lpstr>
      <vt:lpstr>Office</vt:lpstr>
      <vt:lpstr>Inclusive ELT in a digital world</vt:lpstr>
      <vt:lpstr>Interactive lesson dice</vt:lpstr>
      <vt:lpstr>“Dear Teacher”</vt:lpstr>
      <vt:lpstr>Braille “to-go”</vt:lpstr>
      <vt:lpstr>Class council realia</vt:lpstr>
      <vt:lpstr>Coin comprehension box</vt:lpstr>
      <vt:lpstr>An informative sign</vt:lpstr>
      <vt:lpstr>Emotion Dice</vt:lpstr>
      <vt:lpstr>Preposition pairs</vt:lpstr>
      <vt:lpstr>Preposition Pairs</vt:lpstr>
      <vt:lpstr>Pencil fidget spinner</vt:lpstr>
      <vt:lpstr>Emotion buttons</vt:lpstr>
      <vt:lpstr>ReadingRuler</vt:lpstr>
      <vt:lpstr>3D Wimmelbild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lesson dice</dc:title>
  <dc:creator>Caro Blume</dc:creator>
  <cp:lastModifiedBy>Caro Blume</cp:lastModifiedBy>
  <cp:revision>16</cp:revision>
  <dcterms:created xsi:type="dcterms:W3CDTF">2024-02-10T13:09:48Z</dcterms:created>
  <dcterms:modified xsi:type="dcterms:W3CDTF">2024-02-10T14:58:47Z</dcterms:modified>
</cp:coreProperties>
</file>