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4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5143500" type="screen16x9"/>
  <p:notesSz cx="9144000" cy="51435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42" d="100"/>
          <a:sy n="142" d="100"/>
        </p:scale>
        <p:origin x="1320" y="82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 /><Relationship Id="rId43" Type="http://schemas.openxmlformats.org/officeDocument/2006/relationships/tableStyles" Target="tableStyles.xml" /><Relationship Id="rId4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5AFD90-35DB-4313-A8E9-45FB85B707C4}" type="datetimeFigureOut">
              <a:rPr lang="de-DE"/>
              <a:t>08.02.2024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FBDD77-C2D8-459A-AB5B-B26F9FE07A9A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B89F49-A820-6C74-C6E1-3551788C35C5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Suche eingrenzen</a:t>
            </a:r>
            <a:r>
              <a:rPr lang="de-DE"/>
              <a:t>. </a:t>
            </a:r>
            <a:r>
              <a:rPr lang="de-DE"/>
              <a:t>Eigenschaften</a:t>
            </a:r>
            <a:r>
              <a:rPr lang="de-DE"/>
              <a:t> eines Schlüsselanhängers -&gt; Was wolltet ihr schon immer mal für einen Schlüsselanhänger haben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10</a:t>
            </a:fld>
            <a:endParaRPr lang="de-DE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0D4364-51A1-7231-4E45-33ACE65824B9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Suche eingrenzen</a:t>
            </a:r>
            <a:r>
              <a:rPr lang="de-DE"/>
              <a:t>. </a:t>
            </a:r>
            <a:r>
              <a:rPr lang="de-DE"/>
              <a:t>Eigenschaften</a:t>
            </a:r>
            <a:r>
              <a:rPr lang="de-DE"/>
              <a:t> eines Schlüsselanhängers -&gt; Was wolltet ihr schon immer mal für einen Schlüsselanhänger haben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12</a:t>
            </a:fld>
            <a:endParaRPr lang="de-DE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de-DE"/>
              <a:t>Größe und Stabilität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de-DE"/>
              <a:t>Öse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de-DE"/>
              <a:t>Eher flach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de-DE"/>
              <a:t>Wenige Kanten an denen sich der Schlüssel</a:t>
            </a:r>
            <a:r>
              <a:rPr lang="de-DE"/>
              <a:t> verhaken kann oder die einen </a:t>
            </a:r>
            <a:r>
              <a:rPr lang="de-DE"/>
              <a:t>Pieksen</a:t>
            </a:r>
            <a:endParaRPr lang="de-DE"/>
          </a:p>
          <a:p>
            <a:pPr marL="171450" indent="-171450">
              <a:buFontTx/>
              <a:buChar char="-"/>
              <a:defRPr/>
            </a:pPr>
            <a:endParaRPr lang="de-DE"/>
          </a:p>
          <a:p>
            <a:pPr marL="171450" indent="-171450">
              <a:buFontTx/>
              <a:buChar char="-"/>
              <a:defRPr/>
            </a:pPr>
            <a:r>
              <a:rPr lang="de-DE"/>
              <a:t>Wichtig an dieser Stelle</a:t>
            </a:r>
            <a:r>
              <a:rPr lang="de-DE"/>
              <a:t> betonen, was vermieden werden sollte bei dem Design! (Breite Auflagefläche, nicht zu krasse Überhänge, Druckzeit von 30-45 Minuten </a:t>
            </a:r>
            <a:r>
              <a:rPr lang="de-DE"/>
              <a:t>anpeieln</a:t>
            </a:r>
            <a:r>
              <a:rPr lang="de-DE"/>
              <a:t>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13</a:t>
            </a:fld>
            <a:endParaRPr lang="de-DE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4F148A-DD67-6435-5BA6-8B22F0D3D4C7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Erstmal nur zugucken Leute!!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15</a:t>
            </a:fld>
            <a:endParaRPr lang="de-DE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„Klassenzimmer“ betreten</a:t>
            </a:r>
            <a:endParaRPr/>
          </a:p>
          <a:p>
            <a:pPr>
              <a:defRPr/>
            </a:pPr>
            <a:r>
              <a:rPr lang="de-DE"/>
              <a:t>Erste zwei Buchstaben des Vornamens + erste zwei Buchstaben des Nachnamens, alles klein. (BSP: Linda Patalla = </a:t>
            </a:r>
            <a:r>
              <a:rPr lang="de-DE"/>
              <a:t>lipa</a:t>
            </a:r>
            <a:r>
              <a:rPr lang="de-DE"/>
              <a:t>)</a:t>
            </a:r>
            <a:endParaRPr/>
          </a:p>
          <a:p>
            <a:pPr>
              <a:defRPr/>
            </a:pPr>
            <a:r>
              <a:rPr lang="de-DE"/>
              <a:t>Entwurf anlegen</a:t>
            </a:r>
            <a:endParaRPr/>
          </a:p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Vorlagen/Modelle anschauen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16</a:t>
            </a:fld>
            <a:endParaRPr lang="de-DE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ZEITRAUM??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17</a:t>
            </a:fld>
            <a:endParaRPr lang="de-DE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18</a:t>
            </a:fld>
            <a:endParaRPr lang="de-DE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ZEITRAUM??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19</a:t>
            </a:fld>
            <a:endParaRPr lang="de-DE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2</a:t>
            </a:fld>
            <a:endParaRPr lang="de-DE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8F0165-5CA4-6897-F4E6-AE5EFD36D001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21</a:t>
            </a:fld>
            <a:endParaRPr lang="de-DE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48E61C-2121-B3CC-AB35-4FA5DAE18477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A5A1B0-2A71-2937-B9EB-33DC56DDCCD3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9D8951-8234-C27D-10F3-7B24629A8827}" type="slidenum">
              <a:rPr/>
              <a:t/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694630-3D89-6049-A29B-636AFF729A67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FFF3BA-C0B6-92BF-A7C7-2EC513C49B1B}" type="slidenum">
              <a:rPr/>
              <a:t/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5DCDD3-02BA-D8BB-65B3-33031FB49131}" type="slidenum">
              <a:rPr/>
              <a:t/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28</a:t>
            </a:fld>
            <a:endParaRPr lang="de-DE"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786CC5-D859-7540-96AF-5F3BD2DA53D0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493F12-49AA-C45A-B2E5-D917CB6E6230}" type="slidenum">
              <a:rPr/>
              <a:t/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0584E4-4BA8-324C-DA68-80ECA8E1293C}" type="slidenum">
              <a:rPr/>
              <a:t/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C50217-3006-098B-E7A7-3AE1DDE1E103}" type="slidenum">
              <a:rPr/>
              <a:t/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1F120A-0919-6445-E366-ECDE2C3F2AA2}" type="slidenum">
              <a:rPr/>
              <a:t/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ZEITRAUM??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33</a:t>
            </a:fld>
            <a:endParaRPr lang="de-DE"/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Druckauftrag</a:t>
            </a:r>
            <a:r>
              <a:rPr lang="de-DE"/>
              <a:t> nur in Rücksprache mit uns, wenn wir die Einstellungen </a:t>
            </a:r>
            <a:r>
              <a:rPr lang="de-DE"/>
              <a:t>nochmal überprüft haben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34</a:t>
            </a:fld>
            <a:endParaRPr lang="de-DE"/>
          </a:p>
        </p:txBody>
      </p:sp>
    </p:spTree>
  </p:cSld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C02F6C-FF72-966B-4B3A-1CE77DCE2776}" type="slidenum">
              <a:rPr/>
              <a:t/>
            </a:fld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- Während der Arbeitsphase der Teilnehmenden: Einfügen der anfänglich besprochenen Erwartungen an den Workshop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36</a:t>
            </a:fld>
            <a:endParaRPr lang="de-DE"/>
          </a:p>
        </p:txBody>
      </p:sp>
    </p:spTree>
  </p:cSld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4A150F-37A7-0D99-B3E2-0B7D00BD1780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296EAF-E0C0-9915-E132-F105C9DC3829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9C23D0-6AB0-AA9E-3562-E2048E2089A9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Generative Fertigung:</a:t>
            </a:r>
            <a:r>
              <a:rPr lang="de-DE"/>
              <a:t> </a:t>
            </a:r>
            <a:r>
              <a:rPr lang="de-DE"/>
              <a:t>Fertigung auf Basis einer rechnerinternen Datenmodells</a:t>
            </a:r>
            <a:endParaRPr/>
          </a:p>
          <a:p>
            <a:pPr>
              <a:defRPr/>
            </a:pPr>
            <a:r>
              <a:rPr lang="de-DE"/>
              <a:t>Additive Fertigung: Material wird hinzugefügt um ein Produkt</a:t>
            </a:r>
            <a:r>
              <a:rPr lang="de-DE"/>
              <a:t> zu erstellen </a:t>
            </a:r>
            <a:endParaRPr/>
          </a:p>
          <a:p>
            <a:pPr>
              <a:defRPr/>
            </a:pPr>
            <a:r>
              <a:rPr lang="de-DE"/>
              <a:t>(Bei der subtraktiven Fertigung werden vom Material Teile entfernt, z.B. bei der </a:t>
            </a:r>
            <a:r>
              <a:rPr lang="de-DE"/>
              <a:t>Holzfräsung</a:t>
            </a:r>
            <a:r>
              <a:rPr lang="de-DE"/>
              <a:t>)</a:t>
            </a:r>
            <a:endParaRPr/>
          </a:p>
          <a:p>
            <a:pPr>
              <a:defRPr/>
            </a:pPr>
            <a:r>
              <a:rPr lang="de-DE"/>
              <a:t>Digital </a:t>
            </a:r>
            <a:r>
              <a:rPr lang="de-DE"/>
              <a:t>Fabrication</a:t>
            </a: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DIE FOLIEN ANZEIGEN UND DANN ZU DEN DRUCKERN GEHEN UND DORT ERKLÄREN. FERTIGE DRUCKE IN DIE HAND NEHMEN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6</a:t>
            </a:fld>
            <a:endParaRPr lang="de-DE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Automobil: 3D gedruckte personalisierte Abdeckung im neuen Mini, Prozesstechnik: Dichtungen, Flansche, Mischsäule, Laufradsystem; Bauindustrie: 3D-Haus in Beckum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7</a:t>
            </a:fld>
            <a:endParaRPr lang="de-DE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7AEA98-4279-B65C-0624-6A690354EEC6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Folien mit Animationen/Hervorhebungen verschönern und hinzufügen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9</a:t>
            </a:fld>
            <a:endParaRPr lang="de-D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1707653"/>
            <a:ext cx="8640960" cy="13681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5496" y="3135620"/>
            <a:ext cx="9073008" cy="152436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7766365" y="4618101"/>
            <a:ext cx="1198123" cy="471228"/>
          </a:xfrm>
          <a:prstGeom prst="rect">
            <a:avLst/>
          </a:prstGeom>
          <a:noFill/>
        </p:spPr>
      </p:pic>
      <p:sp>
        <p:nvSpPr>
          <p:cNvPr id="7" name="Textfeld 6" descr="Gefördert durch die &quot;Stiftung Innovation in der Hochschullehre&quot;"/>
          <p:cNvSpPr txBox="1"/>
          <p:nvPr userDrawn="1"/>
        </p:nvSpPr>
        <p:spPr bwMode="auto">
          <a:xfrm>
            <a:off x="5983273" y="4753856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600" i="0">
                <a:solidFill>
                  <a:srgbClr val="565656"/>
                </a:solidFill>
                <a:latin typeface="Lucida Sans"/>
                <a:cs typeface="Arial"/>
              </a:rPr>
              <a:t>gefördert durch:</a:t>
            </a:r>
            <a:endParaRPr sz="3600" i="0">
              <a:solidFill>
                <a:srgbClr val="565656"/>
              </a:solid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Überschrift +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0825" y="1491630"/>
            <a:ext cx="8642350" cy="324008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577915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 marL="742950" indent="-285750">
              <a:lnSpc>
                <a:spcPct val="150000"/>
              </a:lnSpc>
              <a:buClr>
                <a:srgbClr val="577914"/>
              </a:buClr>
              <a:buFont typeface="Symbol"/>
              <a:buChar char="-"/>
              <a:defRPr sz="2000">
                <a:solidFill>
                  <a:schemeClr val="tx1"/>
                </a:solidFill>
                <a:latin typeface="Lucida Sans"/>
              </a:defRPr>
            </a:lvl2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	</a:t>
            </a:r>
            <a:endParaRPr/>
          </a:p>
          <a:p>
            <a:pPr lvl="1"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 bwMode="auto"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ild + 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51522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palte +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 sz="2000"/>
              <a:t>Bild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Überschrift +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 bwMode="auto">
          <a:xfrm>
            <a:off x="251520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 sz="2000">
                <a:latin typeface="Lucida Sans"/>
                <a:cs typeface="Arial"/>
              </a:rPr>
              <a:t>Bild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ild gro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51520" y="1491630"/>
            <a:ext cx="8640960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chlus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Außenbereich der Mensa, im Hintergrund der Mathe-Tower, auf dem sich das grüne TU-Logo dreht." title="Campus der TU Dortmund"/>
          <p:cNvPicPr>
            <a:picLocks noChangeAspect="1" noChangeArrowheads="1"/>
          </p:cNvPicPr>
          <p:nvPr userDrawn="1"/>
        </p:nvPicPr>
        <p:blipFill>
          <a:blip r:embed="rId2"/>
          <a:srcRect l="0" t="30790" r="0" b="7296"/>
          <a:stretch/>
        </p:blipFill>
        <p:spPr bwMode="auto">
          <a:xfrm>
            <a:off x="972344" y="951655"/>
            <a:ext cx="7199312" cy="3343702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/>
          <a:srcRect l="0" t="0" r="90380" b="0"/>
          <a:stretch/>
        </p:blipFill>
        <p:spPr bwMode="auto">
          <a:xfrm>
            <a:off x="1423511" y="4272166"/>
            <a:ext cx="591654" cy="415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/>
          <a:srcRect l="0" t="0" r="90380" b="0"/>
          <a:stretch/>
        </p:blipFill>
        <p:spPr bwMode="auto">
          <a:xfrm rot="10800000">
            <a:off x="7143817" y="4316877"/>
            <a:ext cx="591654" cy="415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feld 3"/>
          <p:cNvSpPr txBox="1"/>
          <p:nvPr userDrawn="1"/>
        </p:nvSpPr>
        <p:spPr bwMode="auto">
          <a:xfrm>
            <a:off x="0" y="42999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rgbClr val="565656"/>
                </a:solidFill>
                <a:latin typeface="Lucida Sans"/>
                <a:cs typeface="Arial"/>
              </a:rPr>
              <a:t>www.tu-dortmund.de </a:t>
            </a:r>
            <a:endParaRPr sz="2000">
              <a:solidFill>
                <a:srgbClr val="565656"/>
              </a:solidFill>
              <a:latin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65014" y="17826"/>
            <a:ext cx="2850802" cy="784016"/>
          </a:xfrm>
          <a:prstGeom prst="rect">
            <a:avLst/>
          </a:prstGeom>
        </p:spPr>
      </p:pic>
      <p:cxnSp>
        <p:nvCxnSpPr>
          <p:cNvPr id="9" name="Gerade Verbindung 8"/>
          <p:cNvCxnSpPr>
            <a:cxnSpLocks/>
          </p:cNvCxnSpPr>
          <p:nvPr userDrawn="1"/>
        </p:nvCxnSpPr>
        <p:spPr bwMode="auto">
          <a:xfrm>
            <a:off x="-2390" y="810102"/>
            <a:ext cx="914639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122218" y="4762117"/>
            <a:ext cx="5097854" cy="401921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marL="0" algn="l" defTabSz="914400">
              <a:spcBef>
                <a:spcPts val="0"/>
              </a:spcBef>
              <a:buClr>
                <a:schemeClr val="folHlink"/>
              </a:buClr>
              <a:buFont typeface="Wingdings"/>
              <a:buChar char="§"/>
              <a:defRPr sz="1800">
                <a:solidFill>
                  <a:srgbClr val="565656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folHlink"/>
              </a:buClr>
              <a:buFont typeface="Wingdings"/>
              <a:buChar char="§"/>
              <a:defRPr sz="16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folHlink"/>
              </a:buClr>
              <a:buFont typeface="Wingdings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folHlink"/>
              </a:buClr>
              <a:buFont typeface="Wingdings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folHlink"/>
              </a:buClr>
              <a:buFont typeface="Wingdings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de-DE" sz="1600">
                <a:solidFill>
                  <a:srgbClr val="565656"/>
                </a:solidFill>
                <a:latin typeface="Arial"/>
                <a:cs typeface="Arial"/>
              </a:rPr>
              <a:t>Amrei </a:t>
            </a:r>
            <a:r>
              <a:rPr lang="de-DE" sz="1600">
                <a:solidFill>
                  <a:srgbClr val="565656"/>
                </a:solidFill>
                <a:latin typeface="Arial"/>
                <a:cs typeface="Arial"/>
              </a:rPr>
              <a:t>und Fabian | </a:t>
            </a:r>
            <a:r>
              <a:rPr lang="de-DE" sz="1600">
                <a:solidFill>
                  <a:srgbClr val="565656"/>
                </a:solidFill>
                <a:latin typeface="Arial"/>
                <a:cs typeface="Arial"/>
              </a:rPr>
              <a:t>2024</a:t>
            </a:r>
            <a:endParaRPr sz="2800">
              <a:solidFill>
                <a:srgbClr val="565656"/>
              </a:solidFill>
              <a:latin typeface="Arial"/>
              <a:cs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/>
          <a:srcRect l="0" t="0" r="0" b="29329"/>
          <a:stretch/>
        </p:blipFill>
        <p:spPr bwMode="auto">
          <a:xfrm>
            <a:off x="7536835" y="171104"/>
            <a:ext cx="563557" cy="5188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/>
          <a:srcRect l="0" t="70673" r="0" b="-6007"/>
          <a:stretch/>
        </p:blipFill>
        <p:spPr bwMode="auto">
          <a:xfrm>
            <a:off x="8172400" y="271703"/>
            <a:ext cx="782092" cy="360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oodle.tu-dortmund.de/course/view.php?id=36798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oi.org/10.1007/978-3-642-40964-6_3" TargetMode="External"/><Relationship Id="rId4" Type="http://schemas.openxmlformats.org/officeDocument/2006/relationships/hyperlink" Target="https://formlabs.com/de/blog/3d-druckmaterialien/" TargetMode="External"/><Relationship Id="rId5" Type="http://schemas.openxmlformats.org/officeDocument/2006/relationships/hyperlink" Target="https://www.filamentworld.de/3d-druck-wissen/was-ist-petg/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2164786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1519" y="1707652"/>
            <a:ext cx="8640959" cy="136815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 sz="4400">
                <a:latin typeface="Arial"/>
                <a:cs typeface="Arial"/>
              </a:rPr>
              <a:t>3D-Druck </a:t>
            </a:r>
            <a:r>
              <a:rPr lang="de-DE" sz="4400">
                <a:latin typeface="Arial"/>
                <a:cs typeface="Arial"/>
              </a:rPr>
              <a:t>– Easy Start</a:t>
            </a:r>
            <a:endParaRPr sz="4400">
              <a:solidFill>
                <a:srgbClr val="65656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3D-Drucker anschauen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(~10 min)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Prozesskette beim 3D-Druck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1800">
                <a:latin typeface="Arial"/>
                <a:cs typeface="Arial"/>
              </a:rPr>
              <a:t>(Auswahl) Modelldesign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Recherche eines bestehenden CAD-Modells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Überarbeitung/Erstellung eines CAD-Modells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1800">
                <a:latin typeface="Arial"/>
                <a:cs typeface="Arial"/>
              </a:rPr>
              <a:t>Druckvorbereitung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Erzeugung und herunterladen einer .</a:t>
            </a:r>
            <a:r>
              <a:rPr lang="de-DE" sz="1800">
                <a:latin typeface="Arial"/>
                <a:cs typeface="Arial"/>
              </a:rPr>
              <a:t>stl</a:t>
            </a:r>
            <a:r>
              <a:rPr lang="de-DE" sz="1800">
                <a:latin typeface="Arial"/>
                <a:cs typeface="Arial"/>
              </a:rPr>
              <a:t>-Datei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Übergabe an die </a:t>
            </a:r>
            <a:r>
              <a:rPr lang="de-DE" sz="1800">
                <a:latin typeface="Arial"/>
                <a:cs typeface="Arial"/>
              </a:rPr>
              <a:t>Slicer</a:t>
            </a:r>
            <a:r>
              <a:rPr lang="de-DE" sz="1800">
                <a:latin typeface="Arial"/>
                <a:cs typeface="Arial"/>
              </a:rPr>
              <a:t>-Software „</a:t>
            </a:r>
            <a:r>
              <a:rPr lang="de-DE" sz="1800">
                <a:latin typeface="Arial"/>
                <a:cs typeface="Arial"/>
              </a:rPr>
              <a:t>Ultimaker</a:t>
            </a:r>
            <a:r>
              <a:rPr lang="de-DE" sz="1800">
                <a:latin typeface="Arial"/>
                <a:cs typeface="Arial"/>
              </a:rPr>
              <a:t> </a:t>
            </a:r>
            <a:r>
              <a:rPr lang="de-DE" sz="1800">
                <a:latin typeface="Arial"/>
                <a:cs typeface="Arial"/>
              </a:rPr>
              <a:t>Cura</a:t>
            </a:r>
            <a:r>
              <a:rPr lang="de-DE" sz="1800">
                <a:latin typeface="Arial"/>
                <a:cs typeface="Arial"/>
              </a:rPr>
              <a:t>“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1800">
                <a:latin typeface="Arial"/>
                <a:cs typeface="Arial"/>
              </a:rPr>
              <a:t>Druckauftrag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Schlüsselanhänger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(~7 min Gruppenbesprechung)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Schlüsselanhänger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Einführung in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Tinkercad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Webbasierte CAD-Software (computer-</a:t>
            </a:r>
            <a:r>
              <a:rPr lang="de-DE">
                <a:latin typeface="Arial"/>
                <a:cs typeface="Arial"/>
              </a:rPr>
              <a:t>aided</a:t>
            </a:r>
            <a:r>
              <a:rPr lang="de-DE">
                <a:latin typeface="Arial"/>
                <a:cs typeface="Arial"/>
              </a:rPr>
              <a:t> design)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Niedrigschwellig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Baukasten-Prinzip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solidFill>
                  <a:srgbClr val="FF0000"/>
                </a:solidFill>
                <a:latin typeface="Arial"/>
                <a:cs typeface="Arial"/>
              </a:rPr>
              <a:t>Vorführung</a:t>
            </a:r>
            <a:r>
              <a:rPr lang="de-DE" sz="4800">
                <a:latin typeface="Arial"/>
                <a:cs typeface="Arial"/>
              </a:rPr>
              <a:t> </a:t>
            </a:r>
            <a:r>
              <a:rPr lang="de-DE" sz="4800">
                <a:latin typeface="Arial"/>
                <a:cs typeface="Arial"/>
              </a:rPr>
              <a:t>Tinkercad</a:t>
            </a:r>
            <a:endParaRPr lang="de-DE" sz="4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Arbeit mit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Tinkercad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im Workshop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491630"/>
            <a:ext cx="4897239" cy="3240087"/>
          </a:xfrm>
        </p:spPr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Link zu </a:t>
            </a:r>
            <a:r>
              <a:rPr lang="de-DE" sz="1800">
                <a:latin typeface="Arial"/>
                <a:cs typeface="Arial"/>
              </a:rPr>
              <a:t>Tinkercad</a:t>
            </a:r>
            <a:r>
              <a:rPr lang="de-DE" sz="1800">
                <a:latin typeface="Arial"/>
                <a:cs typeface="Arial"/>
              </a:rPr>
              <a:t> im </a:t>
            </a:r>
            <a:r>
              <a:rPr lang="de-DE" sz="1800">
                <a:latin typeface="Arial"/>
                <a:cs typeface="Arial"/>
              </a:rPr>
              <a:t>Moodlekurs</a:t>
            </a:r>
            <a:r>
              <a:rPr lang="de-DE" sz="1800">
                <a:latin typeface="Arial"/>
                <a:cs typeface="Arial"/>
              </a:rPr>
              <a:t> anklicken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„Mit Spitzname beitreten“ wählen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Spitzname setzt sich aus ersten zwei Buchstaben des Vor- und Nachnamens zusammen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Beispiel: Max Muster = </a:t>
            </a:r>
            <a:r>
              <a:rPr lang="de-DE" sz="1800">
                <a:latin typeface="Arial"/>
                <a:cs typeface="Arial"/>
              </a:rPr>
              <a:t>mamu</a:t>
            </a:r>
            <a:endParaRPr lang="de-DE" sz="1800"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5004048" y="412348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u="sng">
                <a:hlinkClick r:id="rId3" tooltip="https://moodle.tu-dortmund.de/course/view.php?id=36798"/>
              </a:rPr>
              <a:t>https://moodle.tu-dortmund.de/course/view.php?id=36798</a:t>
            </a:r>
            <a:r>
              <a:rPr lang="de-DE" sz="1200"/>
              <a:t> 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70401" y="1628086"/>
            <a:ext cx="2427734" cy="242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Schlüsselanhänger erstellen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in </a:t>
            </a:r>
            <a:r>
              <a:rPr lang="de-DE" sz="4800">
                <a:latin typeface="Arial"/>
                <a:cs typeface="Arial"/>
              </a:rPr>
              <a:t>Tinkercad</a:t>
            </a:r>
            <a:endParaRPr lang="de-DE" sz="4800"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(~45 min)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656565"/>
                </a:solidFill>
                <a:latin typeface="Arial"/>
                <a:cs typeface="Arial"/>
              </a:rPr>
              <a:t>Reflexion der Modelle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(optional) Schlüsselanhänger 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verfeinern in </a:t>
            </a:r>
            <a:r>
              <a:rPr lang="de-DE" sz="4800">
                <a:latin typeface="Arial"/>
                <a:cs typeface="Arial"/>
              </a:rPr>
              <a:t>Tinkercad</a:t>
            </a:r>
            <a:endParaRPr lang="de-DE" sz="4800"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(~30 min)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Wie sieht der heutige Ablauf aus?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433308"/>
            <a:ext cx="8642350" cy="3240087"/>
          </a:xfrm>
        </p:spPr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Vorstellung und Erwartungen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Besprechung der Lernziele des Workshops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Theoretische Grundlagen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Einführung in </a:t>
            </a:r>
            <a:r>
              <a:rPr lang="de-DE" sz="1800">
                <a:latin typeface="Arial"/>
                <a:cs typeface="Arial"/>
              </a:rPr>
              <a:t>Tinkercad</a:t>
            </a:r>
            <a:endParaRPr lang="de-DE" sz="1800">
              <a:latin typeface="Arial"/>
              <a:cs typeface="Arial"/>
            </a:endParaRP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Modellbearbeitung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Einführung in </a:t>
            </a:r>
            <a:r>
              <a:rPr lang="de-DE" sz="1800">
                <a:latin typeface="Arial"/>
                <a:cs typeface="Arial"/>
              </a:rPr>
              <a:t>Ultimaker</a:t>
            </a:r>
            <a:r>
              <a:rPr lang="de-DE" sz="1800">
                <a:latin typeface="Arial"/>
                <a:cs typeface="Arial"/>
              </a:rPr>
              <a:t> </a:t>
            </a:r>
            <a:r>
              <a:rPr lang="de-DE" sz="1800">
                <a:latin typeface="Arial"/>
                <a:cs typeface="Arial"/>
              </a:rPr>
              <a:t>Cura</a:t>
            </a:r>
            <a:endParaRPr lang="de-DE" sz="1800">
              <a:latin typeface="Arial"/>
              <a:cs typeface="Arial"/>
            </a:endParaRP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Druckvorbereitung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Abschluss und Feedback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Einführung in „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Ultimaker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Cura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“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Kostenlos zugängliche </a:t>
            </a:r>
            <a:r>
              <a:rPr lang="de-DE">
                <a:latin typeface="Arial"/>
                <a:cs typeface="Arial"/>
              </a:rPr>
              <a:t>Slicer</a:t>
            </a:r>
            <a:r>
              <a:rPr lang="de-DE">
                <a:latin typeface="Arial"/>
                <a:cs typeface="Arial"/>
              </a:rPr>
              <a:t>-Software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Schneidet 3D-Modell in Schichten (Layer)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Wandelt 3D-Modelle in G-Code um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0" indent="0" algn="ctr">
              <a:buNone/>
              <a:defRPr/>
            </a:pPr>
            <a:endParaRPr lang="de-DE" sz="3600"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de-DE" sz="3600">
                <a:solidFill>
                  <a:srgbClr val="FF0000"/>
                </a:solidFill>
                <a:latin typeface="Arial"/>
                <a:cs typeface="Arial"/>
              </a:rPr>
              <a:t>Vorführung</a:t>
            </a:r>
            <a:r>
              <a:rPr lang="de-DE" sz="3600">
                <a:latin typeface="Arial"/>
                <a:cs typeface="Arial"/>
              </a:rPr>
              <a:t> „</a:t>
            </a:r>
            <a:r>
              <a:rPr lang="de-DE" sz="3600">
                <a:latin typeface="Arial"/>
                <a:cs typeface="Arial"/>
              </a:rPr>
              <a:t>Ultimaker</a:t>
            </a:r>
            <a:r>
              <a:rPr lang="de-DE" sz="3600">
                <a:latin typeface="Arial"/>
                <a:cs typeface="Arial"/>
              </a:rPr>
              <a:t> </a:t>
            </a:r>
            <a:r>
              <a:rPr lang="de-DE" sz="3600">
                <a:latin typeface="Arial"/>
                <a:cs typeface="Arial"/>
              </a:rPr>
              <a:t>Cura</a:t>
            </a:r>
            <a:r>
              <a:rPr lang="de-DE" sz="3600">
                <a:latin typeface="Arial"/>
                <a:cs typeface="Arial"/>
              </a:rPr>
              <a:t>“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Eulen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Entwurf 		0.3mm 	10% </a:t>
            </a:r>
            <a:r>
              <a:rPr lang="de-DE"/>
              <a:t>Infill</a:t>
            </a:r>
            <a:r>
              <a:rPr lang="de-DE"/>
              <a:t> 	~4 </a:t>
            </a:r>
            <a:r>
              <a:rPr lang="de-DE"/>
              <a:t>std.</a:t>
            </a:r>
            <a:endParaRPr lang="de-DE"/>
          </a:p>
          <a:p>
            <a:pPr>
              <a:defRPr/>
            </a:pPr>
            <a:r>
              <a:rPr lang="de-DE"/>
              <a:t>Engineering 	0.15mm 	10% </a:t>
            </a:r>
            <a:r>
              <a:rPr lang="de-DE"/>
              <a:t>Infill</a:t>
            </a:r>
            <a:r>
              <a:rPr lang="de-DE"/>
              <a:t>	~13 </a:t>
            </a:r>
            <a:r>
              <a:rPr lang="de-DE"/>
              <a:t>std.</a:t>
            </a:r>
            <a:endParaRPr lang="de-DE"/>
          </a:p>
          <a:p>
            <a:pPr>
              <a:defRPr/>
            </a:pPr>
            <a:r>
              <a:rPr lang="de-DE"/>
              <a:t>Visuell 		0.1mm 	10% </a:t>
            </a:r>
            <a:r>
              <a:rPr lang="de-DE"/>
              <a:t>Infill</a:t>
            </a:r>
            <a:r>
              <a:rPr lang="de-DE"/>
              <a:t>	~16 </a:t>
            </a:r>
            <a:r>
              <a:rPr lang="de-DE"/>
              <a:t>std.</a:t>
            </a:r>
            <a:endParaRPr lang="de-DE"/>
          </a:p>
          <a:p>
            <a:pPr>
              <a:defRPr/>
            </a:pPr>
            <a:r>
              <a:rPr lang="de-DE"/>
              <a:t>Default 		0.06mm 	10% </a:t>
            </a:r>
            <a:r>
              <a:rPr lang="de-DE"/>
              <a:t>Infill</a:t>
            </a:r>
            <a:r>
              <a:rPr lang="de-DE"/>
              <a:t>	~23,5 </a:t>
            </a:r>
            <a:r>
              <a:rPr lang="de-DE"/>
              <a:t>std.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Entwurf 0.3 | 10% Füllung | Haftung ~ 4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std.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dplatzhalter 5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7" name="Bildplatzhalter 6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Engineering 0.15 | 10% Füllung | Haftung ~ 13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std.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Bildplatzhalter 10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12" name="Bildplatzhalter 11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Visuell 0.1 | 10% Füllung | Haftung ~ 16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std.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dplatzhalter 5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7" name="Bildplatzhalter 6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Default 0.06 | 10% Füllung | Haftung ~ 23,5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std.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dplatzhalter 5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7" name="Bildplatzhalter 6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15540" t="0" r="12971" b="0"/>
          <a:stretch/>
        </p:blipFill>
        <p:spPr bwMode="auto">
          <a:xfrm>
            <a:off x="107504" y="1639039"/>
            <a:ext cx="2208271" cy="20598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rcRect l="11893" t="0" r="13512" b="0"/>
          <a:stretch/>
        </p:blipFill>
        <p:spPr bwMode="auto">
          <a:xfrm>
            <a:off x="2315775" y="1635646"/>
            <a:ext cx="2304247" cy="20598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rcRect l="14462" t="0" r="14051" b="0"/>
          <a:stretch/>
        </p:blipFill>
        <p:spPr bwMode="auto">
          <a:xfrm>
            <a:off x="4620022" y="1635646"/>
            <a:ext cx="2208240" cy="20598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rcRect l="13922" t="0" r="14590" b="0"/>
          <a:stretch/>
        </p:blipFill>
        <p:spPr bwMode="auto">
          <a:xfrm>
            <a:off x="6828261" y="1635646"/>
            <a:ext cx="2208240" cy="2059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rcRect l="14210" t="0" r="14301" b="0"/>
          <a:stretch/>
        </p:blipFill>
        <p:spPr bwMode="auto">
          <a:xfrm>
            <a:off x="107504" y="1642431"/>
            <a:ext cx="2208271" cy="20598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rcRect l="11103" t="0" r="14301" b="0"/>
          <a:stretch/>
        </p:blipFill>
        <p:spPr bwMode="auto">
          <a:xfrm>
            <a:off x="2303273" y="1644128"/>
            <a:ext cx="2304247" cy="205989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rcRect l="13209" t="0" r="14527" b="0"/>
          <a:stretch/>
        </p:blipFill>
        <p:spPr bwMode="auto">
          <a:xfrm>
            <a:off x="4599365" y="1653585"/>
            <a:ext cx="2232248" cy="205989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rcRect l="12540" t="0" r="15195" b="0"/>
          <a:stretch/>
        </p:blipFill>
        <p:spPr bwMode="auto">
          <a:xfrm>
            <a:off x="6803289" y="1653585"/>
            <a:ext cx="2232248" cy="2059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6" name="Bildplatzhalter 5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</a:t>
            </a:r>
            <a:r>
              <a:rPr lang="de-DE"/>
              <a:t>/Füllung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2"/>
          </p:nvPr>
        </p:nvSpPr>
        <p:spPr bwMode="auto">
          <a:xfrm flipH="0" flipV="0">
            <a:off x="251519" y="1491630"/>
            <a:ext cx="5490804" cy="3232453"/>
          </a:xfrm>
        </p:spPr>
        <p:txBody>
          <a:bodyPr/>
          <a:lstStyle/>
          <a:p>
            <a:pPr>
              <a:defRPr/>
            </a:pPr>
            <a:r>
              <a:rPr lang="de-DE" sz="1600">
                <a:latin typeface="Arial"/>
                <a:cs typeface="Arial"/>
              </a:rPr>
              <a:t>Wer bist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studierst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Wie hast du von dem Workshop erfahren?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sind Deine Erfahrungen im Bereich 3D-Druck?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Welche Erwartungen/Wünsche hast Du an den heutigen Workshop?</a:t>
            </a:r>
            <a:endParaRPr/>
          </a:p>
          <a:p>
            <a:pPr>
              <a:defRPr/>
            </a:pPr>
            <a:endParaRPr lang="de-DE" sz="1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Eine kurze Vorstellungsrunde!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</a:t>
            </a:r>
            <a:r>
              <a:rPr lang="de-DE"/>
              <a:t>/Füllung</a:t>
            </a:r>
            <a:endParaRPr/>
          </a:p>
        </p:txBody>
      </p:sp>
      <p:pic>
        <p:nvPicPr>
          <p:cNvPr id="10" name="Bildplatzhalter 9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11" name="Bildplatzhalter 10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</a:t>
            </a:r>
            <a:r>
              <a:rPr lang="de-DE"/>
              <a:t>/Füllung</a:t>
            </a:r>
            <a:endParaRPr/>
          </a:p>
        </p:txBody>
      </p:sp>
      <p:pic>
        <p:nvPicPr>
          <p:cNvPr id="5" name="Bildplatzhalter 4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6" name="Bildplatzhalter 5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</a:t>
            </a:r>
            <a:r>
              <a:rPr lang="de-DE"/>
              <a:t>/Füllung</a:t>
            </a:r>
            <a:endParaRPr/>
          </a:p>
        </p:txBody>
      </p:sp>
      <p:pic>
        <p:nvPicPr>
          <p:cNvPr id="7" name="Bildplatzhalter 6"/>
          <p:cNvPicPr>
            <a:picLocks noChangeAspect="1" noGrp="1"/>
          </p:cNvPicPr>
          <p:nvPr>
            <p:ph type="pic" idx="10"/>
          </p:nvPr>
        </p:nvPicPr>
        <p:blipFill>
          <a:blip r:embed="rId3"/>
          <a:srcRect l="7579" t="0" r="7578" b="0"/>
          <a:stretch/>
        </p:blipFill>
        <p:spPr bwMode="auto"/>
      </p:pic>
      <p:pic>
        <p:nvPicPr>
          <p:cNvPr id="8" name="Bildplatzhalter 7"/>
          <p:cNvPicPr>
            <a:picLocks noChangeAspect="1" noGrp="1"/>
          </p:cNvPicPr>
          <p:nvPr>
            <p:ph type="pic" idx="1"/>
          </p:nvPr>
        </p:nvPicPr>
        <p:blipFill>
          <a:blip r:embed="rId4"/>
          <a:srcRect l="7579" t="0" r="7578" b="0"/>
          <a:stretch/>
        </p:blipFill>
        <p:spPr bwMode="auto"/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Druckvorbereitung</a:t>
            </a:r>
            <a:endParaRPr/>
          </a:p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in „</a:t>
            </a:r>
            <a:r>
              <a:rPr lang="de-DE" sz="4000">
                <a:latin typeface="Arial"/>
                <a:cs typeface="Arial"/>
              </a:rPr>
              <a:t>Ultimaker</a:t>
            </a:r>
            <a:r>
              <a:rPr lang="de-DE" sz="4000">
                <a:latin typeface="Arial"/>
                <a:cs typeface="Arial"/>
              </a:rPr>
              <a:t> </a:t>
            </a:r>
            <a:r>
              <a:rPr lang="de-DE" sz="4000">
                <a:latin typeface="Arial"/>
                <a:cs typeface="Arial"/>
              </a:rPr>
              <a:t>Cura</a:t>
            </a:r>
            <a:r>
              <a:rPr lang="de-DE" sz="4000">
                <a:latin typeface="Arial"/>
                <a:cs typeface="Arial"/>
              </a:rPr>
              <a:t>“</a:t>
            </a:r>
            <a:endParaRPr/>
          </a:p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(~15 min)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Geräteeinweisung und Druckauftrag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Empfehlungen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Z.B. „Autodesk Fusion 360“ für eine komplexere Erstellung eigener CAD-Modelle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Z.B. „</a:t>
            </a:r>
            <a:r>
              <a:rPr lang="de-DE">
                <a:latin typeface="Arial"/>
                <a:cs typeface="Arial"/>
              </a:rPr>
              <a:t>Thingiverse</a:t>
            </a:r>
            <a:r>
              <a:rPr lang="de-DE">
                <a:latin typeface="Arial"/>
                <a:cs typeface="Arial"/>
              </a:rPr>
              <a:t>“ für die Nutzung bestehender CAD-Modelle (Austauschplattform)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Z.B. „</a:t>
            </a:r>
            <a:r>
              <a:rPr lang="de-DE">
                <a:latin typeface="Arial"/>
                <a:cs typeface="Arial"/>
              </a:rPr>
              <a:t>Meshmixer</a:t>
            </a:r>
            <a:r>
              <a:rPr lang="de-DE">
                <a:latin typeface="Arial"/>
                <a:cs typeface="Arial"/>
              </a:rPr>
              <a:t>“ für die Überarbeitung bestehender CAD-Modelle</a:t>
            </a:r>
            <a:endParaRPr/>
          </a:p>
          <a:p>
            <a:pPr marL="0" indent="0">
              <a:buNone/>
              <a:defRPr/>
            </a:pPr>
            <a:endParaRPr lang="de-DE">
              <a:latin typeface="Arial"/>
              <a:cs typeface="Arial"/>
            </a:endParaRPr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… besucht für eine Einführung gerne unsere kommenden Workshops!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656565"/>
                </a:solidFill>
                <a:latin typeface="Arial"/>
                <a:cs typeface="Arial"/>
              </a:rPr>
              <a:t>Abschluss und Feedback</a:t>
            </a:r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Literatur/Empfehlungen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Fastermann</a:t>
            </a:r>
            <a:r>
              <a:rPr lang="de-DE">
                <a:latin typeface="Arial"/>
                <a:cs typeface="Arial"/>
              </a:rPr>
              <a:t>, P. (2014). Was ist 3D-Druck?. In: 3D-Drucken. Technik im Fokus. Springer Vieweg, Berlin, Heidelberg. </a:t>
            </a:r>
            <a:r>
              <a:rPr lang="de-DE" u="sng">
                <a:latin typeface="Arial"/>
                <a:cs typeface="Arial"/>
                <a:hlinkClick r:id="rId3" tooltip="https://doi.org/10.1007/978-3-642-40964-6_3"/>
              </a:rPr>
              <a:t>https://doi.org/10.1007/978-3-642-40964-6_3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de-DE" u="sng">
                <a:latin typeface="Arial"/>
                <a:cs typeface="Arial"/>
                <a:hlinkClick r:id="rId4" tooltip="https://formlabs.com/de/blog/3d-druckmaterialien/"/>
              </a:rPr>
              <a:t>https://formlabs.com/de/blog/3d-druckmaterialien/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de-DE" u="sng">
                <a:latin typeface="Arial"/>
                <a:cs typeface="Arial"/>
                <a:hlinkClick r:id="rId5" tooltip="https://www.filamentworld.de/3d-druck-wissen/was-ist-petg/"/>
              </a:rPr>
              <a:t>https://www.filamentworld.de/3d-druck-wissen/was-ist-petg/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2"/>
          </p:nvPr>
        </p:nvSpPr>
        <p:spPr bwMode="auto">
          <a:xfrm>
            <a:off x="251520" y="1491631"/>
            <a:ext cx="8280919" cy="3232454"/>
          </a:xfrm>
        </p:spPr>
        <p:txBody>
          <a:bodyPr/>
          <a:lstStyle/>
          <a:p>
            <a:pPr>
              <a:defRPr/>
            </a:pPr>
            <a:r>
              <a:rPr lang="de-DE" sz="1600">
                <a:latin typeface="Arial"/>
                <a:cs typeface="Arial"/>
              </a:rPr>
              <a:t>Wer bist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studierst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Wie hast du von dem Workshop erfahren?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sind Deine Erfahrungen im Bereich 3D-Druck?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Welche Erwartungen/Wünsche hast Du an den heutigen Workshop?</a:t>
            </a:r>
            <a:endParaRPr/>
          </a:p>
          <a:p>
            <a:pPr>
              <a:defRPr/>
            </a:pPr>
            <a:endParaRPr lang="de-DE" sz="1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Eine kurze Vorstellungsrunde!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Nach diesem Workshop kannst Du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Prozessschritte zur Umsetzung eines 3D-Druckprojekts benennen und erklären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optimale Druckvoraussetzungen herstellen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 simples Druckmodell in „</a:t>
            </a:r>
            <a:r>
              <a:rPr lang="de-DE" sz="1800">
                <a:latin typeface="Arial"/>
                <a:cs typeface="Arial"/>
              </a:rPr>
              <a:t>Tinkercad</a:t>
            </a:r>
            <a:r>
              <a:rPr lang="de-DE" sz="1800">
                <a:latin typeface="Arial"/>
                <a:cs typeface="Arial"/>
              </a:rPr>
              <a:t>“ selbst erstellen und abspeichern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STL-Dateien mit der Software „</a:t>
            </a:r>
            <a:r>
              <a:rPr lang="de-DE" sz="1800">
                <a:latin typeface="Arial"/>
                <a:cs typeface="Arial"/>
              </a:rPr>
              <a:t>Ultimaker</a:t>
            </a:r>
            <a:r>
              <a:rPr lang="de-DE" sz="1800">
                <a:latin typeface="Arial"/>
                <a:cs typeface="Arial"/>
              </a:rPr>
              <a:t> </a:t>
            </a:r>
            <a:r>
              <a:rPr lang="de-DE" sz="1800">
                <a:latin typeface="Arial"/>
                <a:cs typeface="Arial"/>
              </a:rPr>
              <a:t>Cura</a:t>
            </a:r>
            <a:r>
              <a:rPr lang="de-DE" sz="1800">
                <a:latin typeface="Arial"/>
                <a:cs typeface="Arial"/>
              </a:rPr>
              <a:t>“ vorbereiten und auf den 3D-Drucker übertragen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einen 3D-Druckvorgang selbstständig durchführen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Was ist eigentlich 3D-Druck?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Generatives, additives Fertigungsverfahren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Flüssiges/pulverartiges Material wird Schicht für Schicht aufgetragen, die Schichten verkleben/verschweißen miteinander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Schnelle und verhältnismäßig preisgünstige Herstellung von Objekten (Modelle, Muster, Prototypen, Werkzeuge und Endprodukte)</a:t>
            </a:r>
            <a:endParaRPr/>
          </a:p>
          <a:p>
            <a:pPr>
              <a:defRPr/>
            </a:pPr>
            <a:endParaRPr lang="de-DE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Einsatzbereiche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Automobilindustrie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Luft- und Raumfahrt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Maschinenbau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Prozesstechnik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Medizintechnik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Bauindustrie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Und vieles anderes mehr!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6217376" y="4343281"/>
            <a:ext cx="2926624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endParaRPr lang="de-DE" sz="1000"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3dnatives.com, 25.01.2023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chemanager-online.com, 25.01.2023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wa.de, 25.01.2023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www.trumpf.com, 25.01.2023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47863" y="403887"/>
            <a:ext cx="3163954" cy="1800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3230703" y="317112"/>
            <a:ext cx="3312368" cy="206917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81811" y="912577"/>
            <a:ext cx="3044731" cy="213131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3131840" y="839204"/>
            <a:ext cx="5728520" cy="2380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rcRect l="0" t="-1467" r="1013" b="0"/>
          <a:stretch/>
        </p:blipFill>
        <p:spPr bwMode="auto">
          <a:xfrm>
            <a:off x="3691869" y="1715670"/>
            <a:ext cx="3387560" cy="190601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 bwMode="auto">
          <a:xfrm>
            <a:off x="3314229" y="1566234"/>
            <a:ext cx="5546131" cy="2380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26" name="Picture 2" descr="Im westfälischen Beckum ist das erste Wohnhaus in Deutschland aus dem 3D-Drucker offiziell eröffnet worden"/>
          <p:cNvPicPr>
            <a:picLocks noChangeAspect="1" noChangeArrowheads="1"/>
          </p:cNvPicPr>
          <p:nvPr/>
        </p:nvPicPr>
        <p:blipFill>
          <a:blip r:embed="rId6"/>
          <a:srcRect l="9186" t="0" r="7787" b="0"/>
          <a:stretch/>
        </p:blipFill>
        <p:spPr bwMode="auto">
          <a:xfrm>
            <a:off x="5899001" y="2465027"/>
            <a:ext cx="3027809" cy="205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Mit welchen Materialien kann gedruckt werden?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Kunststoffe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PLA (Polymilchsäure)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ABS (Acrylnitril-Butadien-Styrol)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PETG (</a:t>
            </a:r>
            <a:r>
              <a:rPr lang="de-DE" sz="1800">
                <a:latin typeface="Arial"/>
                <a:cs typeface="Arial"/>
              </a:rPr>
              <a:t>Polyethylenterephthalat</a:t>
            </a:r>
            <a:r>
              <a:rPr lang="de-DE" sz="1800">
                <a:latin typeface="Arial"/>
                <a:cs typeface="Arial"/>
              </a:rPr>
              <a:t> mit Glykol modifiziert)</a:t>
            </a:r>
            <a:endParaRPr lang="de-DE" sz="1800">
              <a:latin typeface="Arial"/>
              <a:cs typeface="Arial"/>
            </a:endParaRP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Lebensmittelechtes Bio Filament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Holz/Kork, Kunstharz, Metalle, Papier </a:t>
            </a:r>
            <a:r>
              <a:rPr lang="de-DE" sz="1800">
                <a:latin typeface="Arial"/>
                <a:cs typeface="Arial"/>
              </a:rPr>
              <a:t>uvm</a:t>
            </a:r>
            <a:r>
              <a:rPr lang="de-DE" sz="1800">
                <a:latin typeface="Arial"/>
                <a:cs typeface="Arial"/>
              </a:rPr>
              <a:t>.</a:t>
            </a:r>
            <a:endParaRPr lang="de-DE" sz="1800">
              <a:latin typeface="Arial"/>
              <a:cs typeface="Arial"/>
            </a:endParaRP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Mit welchen Materialien kann gedruckt werden?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Kunststoffe</a:t>
            </a:r>
            <a:endParaRPr/>
          </a:p>
          <a:p>
            <a:pPr lvl="1">
              <a:defRPr/>
            </a:pPr>
            <a:r>
              <a:rPr lang="de-DE" sz="1800">
                <a:solidFill>
                  <a:srgbClr val="FF0000"/>
                </a:solidFill>
                <a:latin typeface="Arial"/>
                <a:cs typeface="Arial"/>
              </a:rPr>
              <a:t>PLA (Polymilchsäure)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ABS (Acrylnitril-Butadien-Styrol)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PETG (</a:t>
            </a:r>
            <a:r>
              <a:rPr lang="de-DE" sz="1800">
                <a:latin typeface="Arial"/>
                <a:cs typeface="Arial"/>
              </a:rPr>
              <a:t>Polyethylenterephthalat</a:t>
            </a:r>
            <a:r>
              <a:rPr lang="de-DE" sz="1800">
                <a:latin typeface="Arial"/>
                <a:cs typeface="Arial"/>
              </a:rPr>
              <a:t> mit Glykol modifiziert)</a:t>
            </a:r>
            <a:endParaRPr lang="de-DE" sz="1800">
              <a:latin typeface="Arial"/>
              <a:cs typeface="Arial"/>
            </a:endParaRP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Lebensmittelechtes Bio Filament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Holz/Kork, Kunstharz, Metalle, Papier </a:t>
            </a:r>
            <a:r>
              <a:rPr lang="de-DE" sz="1800">
                <a:latin typeface="Arial"/>
                <a:cs typeface="Arial"/>
              </a:rPr>
              <a:t>uvm</a:t>
            </a:r>
            <a:r>
              <a:rPr lang="de-DE" sz="1800">
                <a:latin typeface="Arial"/>
                <a:cs typeface="Arial"/>
              </a:rPr>
              <a:t>.</a:t>
            </a:r>
            <a:endParaRPr lang="de-DE" sz="1800">
              <a:latin typeface="Arial"/>
              <a:cs typeface="Arial"/>
            </a:endParaRPr>
          </a:p>
          <a:p>
            <a:pPr>
              <a:defRPr/>
            </a:pP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1563638"/>
            <a:ext cx="1995686" cy="1995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onlyoffice/7.5.1.23</Application>
  <DocSecurity>0</DocSecurity>
  <PresentationFormat>Bildschirmpräsentation (16:9)</PresentationFormat>
  <Paragraphs>0</Paragraphs>
  <Slides>37</Slides>
  <Notes>37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Schäfer, Sabine</dc:creator>
  <cp:keywords/>
  <dc:description/>
  <dc:identifier/>
  <dc:language/>
  <cp:lastModifiedBy>Schulte, Fabian (fabian3.schulte@tu-dortmund.de)</cp:lastModifiedBy>
  <cp:revision>240</cp:revision>
  <dcterms:created xsi:type="dcterms:W3CDTF">2017-06-13T08:51:48Z</dcterms:created>
  <dcterms:modified xsi:type="dcterms:W3CDTF">2024-02-08T07:57:21Z</dcterms:modified>
  <cp:category/>
  <cp:contentStatus/>
  <cp:version/>
</cp:coreProperties>
</file>