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3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5143500" type="screen16x9"/>
  <p:notesSz cx="9144000" cy="51435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 /><Relationship Id="rId39" Type="http://schemas.openxmlformats.org/officeDocument/2006/relationships/tableStyles" Target="tableStyles.xml" /><Relationship Id="rId4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FC79C5-C641-430B-93E0-6205667A0DDC}" type="datetimeFigureOut">
              <a:rPr lang="de-DE"/>
              <a:t/>
            </a:fld>
            <a:endParaRPr lang="de-DE"/>
          </a:p>
        </p:txBody>
      </p:sp>
      <p:sp>
        <p:nvSpPr>
          <p:cNvPr id="4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C0381D-82FB-4961-908D-7D1DA85993DD}" type="slidenum">
              <a:rPr lang="de-DE"/>
              <a:t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F8AF1A1-C3EC-6BC2-8291-FA1B580084A2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39E1F88-527E-3857-9D40-A79FBDCC5E78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Das Potenzial von VR wurde bereits in verschiedenen Teilbereichen festgestellt und verschiedene Projekte unterstützt.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FC0381D-82FB-4961-908D-7D1DA85993DD}" type="slidenum">
              <a:rPr lang="de-DE"/>
              <a:t/>
            </a:fld>
            <a:endParaRPr lang="de-DE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Ein weiteres Beispiel ist das virtuelle Büro.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FC0381D-82FB-4961-908D-7D1DA85993DD}" type="slidenum">
              <a:rPr lang="de-DE"/>
              <a:t/>
            </a:fld>
            <a:endParaRPr lang="de-DE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9EFE70-07C0-91A1-979E-5227A86B6875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VR wird bereits im medizinischen und therapeutischen Bereichen testweise eingesetzt.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FC0381D-82FB-4961-908D-7D1DA85993DD}" type="slidenum">
              <a:rPr lang="de-DE"/>
              <a:t/>
            </a:fld>
            <a:endParaRPr lang="de-DE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2B5A379-E39E-DFF8-3308-1E5D31D122B5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Steam ist eine etablierte Plattform für PC-Spiele.</a:t>
            </a:r>
            <a:endParaRPr/>
          </a:p>
          <a:p>
            <a:pPr>
              <a:defRPr/>
            </a:pPr>
            <a:r>
              <a:rPr lang="de-DE"/>
              <a:t>Als Alternative kann mit der HTC Vive Pro Eye das Programm Vive Port genutzt werden. 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FC0381D-82FB-4961-908D-7D1DA85993DD}" type="slidenum">
              <a:rPr lang="de-DE"/>
              <a:t/>
            </a:fld>
            <a:endParaRPr lang="de-DE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0FD293F-A93B-E0EF-A4BD-9477D3658767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Brille und Controller ins Plenum geben&gt; erste Erfahrung ermöglichen </a:t>
            </a:r>
            <a:endParaRPr/>
          </a:p>
          <a:p>
            <a:pPr>
              <a:defRPr/>
            </a:pPr>
            <a:r>
              <a:rPr lang="de-DE"/>
              <a:t>Bestandteile der Brille erklären: Sensoren (arbeiten via Infrarot), Controller, Taste zum Einstellen des Augenabstands, Funktion für den Abstand zum Gesicht (Brillenträger).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FC0381D-82FB-4961-908D-7D1DA85993DD}" type="slidenum">
              <a:rPr lang="de-DE"/>
              <a:t/>
            </a:fld>
            <a:endParaRPr lang="de-DE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Empfehlung: Augenabstand soll so gering wie möglich eingestellt werden.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C0381D-82FB-4961-908D-7D1DA85993DD}" type="slidenum">
              <a:rPr lang="de-DE"/>
              <a:t/>
            </a:fld>
            <a:endParaRPr lang="de-DE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CF5509-1E62-39B1-21BC-6EAB7A9E9CD3}" type="slidenum">
              <a:rPr/>
              <a:t/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55F45DC-2913-60C1-C511-963982D62166}" type="slidenum">
              <a:rPr/>
              <a:t/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94C8EB-9BE5-47EB-40C0-C5CD4C83F00B}" type="slidenum">
              <a:rPr/>
              <a:t/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2AE4F7-4348-00BE-81F7-F80BF7E16AE5}" type="slidenum">
              <a:rPr/>
              <a:t/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9C042E0-BFBE-99E8-4024-948823B996D2}" type="slidenum">
              <a:rPr/>
              <a:t/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 Lab ist nur eine kleiner Ausblick und ermöglicht eine einsteigerfreundliche erste Erfahrung.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FC0381D-82FB-4961-908D-7D1DA85993DD}" type="slidenum">
              <a:rPr lang="de-DE"/>
              <a:t/>
            </a:fld>
            <a:endParaRPr lang="de-DE"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4836004-5D17-80C5-3FB6-C24B1DF00DA4}" type="slidenum">
              <a:rPr/>
              <a:t/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28465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230369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697724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E653309-B6CB-5C75-1654-04DCEB402D43}" type="slidenum">
              <a:rPr/>
              <a:t/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4B42A8-477C-224B-852B-81D8826C17FA}" type="slidenum">
              <a:rPr/>
              <a:t/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DD53CC5-3904-0057-6D73-BEA4F1B5C120}" type="slidenum">
              <a:rPr/>
              <a:t/>
            </a:fld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69EAE2-36BA-FD53-90C7-92C096D801A8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596065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877337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003233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A8110D-74FB-FC50-A081-36CAC2429FF8}" type="slidenum">
              <a:rPr/>
              <a:t/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0E3FF2-D4D3-CD07-5F37-0A1EE5ED4EB4}" type="slidenum">
              <a:rPr/>
              <a:t/>
            </a:fld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55B6D02-5BCE-8D0D-DCF7-F0548197BAFC}" type="slidenum">
              <a:rPr/>
              <a:t/>
            </a:fld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D7284C-FFC7-9ADF-D99E-A08381972C56}" type="slidenum">
              <a:rPr/>
              <a:t/>
            </a:fld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FF8D8FB-7079-3547-B089-AF768842F537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Lernziele</a:t>
            </a:r>
            <a:r>
              <a:rPr lang="de-DE"/>
              <a:t> locker formulieren!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C0381D-82FB-4961-908D-7D1DA85993DD}" type="slidenum">
              <a:rPr lang="de-DE"/>
              <a:t/>
            </a:fld>
            <a:endParaRPr lang="de-DE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242BDD-DF2B-A360-FDDA-BAD3C28DFBC9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defRPr/>
            </a:pPr>
            <a:r>
              <a:rPr lang="de-DE" sz="1200">
                <a:solidFill>
                  <a:schemeClr val="tx1"/>
                </a:solidFill>
              </a:rPr>
              <a:t>Durch Computertechnologie simulierte Wirklichkeit</a:t>
            </a:r>
            <a:endParaRPr/>
          </a:p>
          <a:p>
            <a:pPr>
              <a:lnSpc>
                <a:spcPct val="90000"/>
              </a:lnSpc>
              <a:spcAft>
                <a:spcPts val="600"/>
              </a:spcAft>
              <a:buClrTx/>
              <a:defRPr/>
            </a:pPr>
            <a:r>
              <a:rPr lang="de-DE" sz="1200">
                <a:solidFill>
                  <a:schemeClr val="tx1"/>
                </a:solidFill>
              </a:rPr>
              <a:t>Virtuelle 360-Grad-Umgebung</a:t>
            </a:r>
            <a:endParaRPr/>
          </a:p>
          <a:p>
            <a:pPr>
              <a:lnSpc>
                <a:spcPct val="90000"/>
              </a:lnSpc>
              <a:spcAft>
                <a:spcPts val="600"/>
              </a:spcAft>
              <a:buClrTx/>
              <a:defRPr/>
            </a:pPr>
            <a:r>
              <a:rPr lang="de-DE" sz="1200">
                <a:solidFill>
                  <a:schemeClr val="tx1"/>
                </a:solidFill>
              </a:rPr>
              <a:t>Interaktiv</a:t>
            </a:r>
            <a:endParaRPr/>
          </a:p>
          <a:p>
            <a:pPr>
              <a:lnSpc>
                <a:spcPct val="90000"/>
              </a:lnSpc>
              <a:spcAft>
                <a:spcPts val="600"/>
              </a:spcAft>
              <a:buClrTx/>
              <a:defRPr/>
            </a:pPr>
            <a:r>
              <a:rPr lang="de-DE" sz="1200">
                <a:solidFill>
                  <a:schemeClr val="tx1"/>
                </a:solidFill>
              </a:rPr>
              <a:t>Nutzer können in Programmablauf eingreifen</a:t>
            </a:r>
            <a:endParaRPr/>
          </a:p>
          <a:p>
            <a:pPr>
              <a:lnSpc>
                <a:spcPct val="90000"/>
              </a:lnSpc>
              <a:spcAft>
                <a:spcPts val="600"/>
              </a:spcAft>
              <a:buClrTx/>
              <a:defRPr/>
            </a:pPr>
            <a:r>
              <a:rPr lang="de-DE" sz="1200">
                <a:solidFill>
                  <a:schemeClr val="tx1"/>
                </a:solidFill>
              </a:rPr>
              <a:t>VR-Brillen übertragen simulierte Wirklichkeit direkt vor unseren Augen</a:t>
            </a:r>
            <a:endParaRPr/>
          </a:p>
          <a:p>
            <a:pPr>
              <a:defRPr/>
            </a:pPr>
            <a:r>
              <a:rPr lang="de-DE"/>
              <a:t>= In der Summe machen diese Eigenschaften Virtual Reality einzigartig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FC0381D-82FB-4961-908D-7D1DA85993DD}" type="slidenum">
              <a:rPr lang="de-DE"/>
              <a:t/>
            </a:fld>
            <a:endParaRPr lang="de-DE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Der Immersiononseffekt ist ein Kern- und ein Alleinstellungsmerkmal von VR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FC0381D-82FB-4961-908D-7D1DA85993DD}" type="slidenum">
              <a:rPr lang="de-DE"/>
              <a:t/>
            </a:fld>
            <a:endParaRPr lang="de-DE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Die Symptome der Motion </a:t>
            </a:r>
            <a:r>
              <a:rPr lang="de-DE"/>
              <a:t>Sickness</a:t>
            </a:r>
            <a:r>
              <a:rPr lang="de-DE"/>
              <a:t> sind eine natürliche und individuelle Reaktion des Körpers. Sie klingt von alleine ab und kann nicht medikamentös behandelt werden. Sagt immer</a:t>
            </a:r>
            <a:r>
              <a:rPr lang="de-DE"/>
              <a:t> gerne Bescheid sobald ihr euch während der Nutzung unwohl fühlt. Das ist dann kein Problem und wir helfen euch.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FC0381D-82FB-4961-908D-7D1DA85993DD}" type="slidenum">
              <a:rPr lang="de-DE"/>
              <a:t/>
            </a:fld>
            <a:endParaRPr lang="de-DE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57DC0B-04FA-9BC0-337E-6D9D95D91B66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51520" y="1707653"/>
            <a:ext cx="8640960" cy="136815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 der Präsentation</a:t>
            </a:r>
            <a:endParaRPr/>
          </a:p>
        </p:txBody>
      </p:sp>
      <p:pic>
        <p:nvPicPr>
          <p:cNvPr id="1027" name="Picture 3" descr="Erstes Foto: ein Chemiker im Labor, der eine Schutzbrille trägt und ein Reagenzglas in der Hand hält. Zweites Foto: Mathetower, auf dem sich das grüne TU-Logo dreht. Drittes Foto: zwei Studentinnen und ein Student, die gemeinsam in ein Buch schauen.Viertes Foto: Hängebahn." title="Vier Bilder vom Campus der TU Dortmund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5496" y="3272755"/>
            <a:ext cx="9073008" cy="1526312"/>
          </a:xfrm>
          <a:prstGeom prst="rect">
            <a:avLst/>
          </a:prstGeom>
          <a:noFill/>
        </p:spPr>
      </p:pic>
      <p:sp>
        <p:nvSpPr>
          <p:cNvPr id="3" name="Rechteck 2"/>
          <p:cNvSpPr/>
          <p:nvPr userDrawn="1"/>
        </p:nvSpPr>
        <p:spPr bwMode="auto">
          <a:xfrm>
            <a:off x="7812360" y="195486"/>
            <a:ext cx="10801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238618" y="4799068"/>
            <a:ext cx="1957117" cy="22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Überschrift +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1491630"/>
            <a:ext cx="8642350" cy="3240087"/>
          </a:xfrm>
          <a:prstGeom prst="rect">
            <a:avLst/>
          </a:prstGeom>
        </p:spPr>
        <p:txBody>
          <a:bodyPr/>
          <a:lstStyle>
            <a:lvl1pPr>
              <a:buClrTx/>
              <a:defRPr sz="2400">
                <a:solidFill>
                  <a:srgbClr val="565656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316416" y="4876006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7812360" y="123477"/>
            <a:ext cx="10544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232422" y="4803725"/>
            <a:ext cx="1963313" cy="209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 Spal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10" name="Inhaltsplatzhalter 2"/>
          <p:cNvSpPr>
            <a:spLocks noGrp="1"/>
          </p:cNvSpPr>
          <p:nvPr>
            <p:ph sz="half" idx="12"/>
          </p:nvPr>
        </p:nvSpPr>
        <p:spPr bwMode="auto">
          <a:xfrm>
            <a:off x="251520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 bwMode="auto">
          <a:xfrm>
            <a:off x="4788024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/>
                <a:cs typeface="Arial"/>
              </a:defRPr>
            </a:lvl1pPr>
            <a:lvl2pPr>
              <a:defRPr sz="2400">
                <a:latin typeface="Akkurat"/>
              </a:defRPr>
            </a:lvl2pPr>
            <a:lvl3pPr>
              <a:defRPr sz="2000">
                <a:latin typeface="Akkurat"/>
              </a:defRPr>
            </a:lvl3pPr>
            <a:lvl4pPr>
              <a:defRPr sz="1800">
                <a:latin typeface="Akkurat"/>
              </a:defRPr>
            </a:lvl4pPr>
            <a:lvl5pPr>
              <a:defRPr sz="1800">
                <a:latin typeface="Akkura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Bild + 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51522" y="1491630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 bwMode="auto">
          <a:xfrm>
            <a:off x="4788024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/>
                <a:cs typeface="Arial"/>
              </a:defRPr>
            </a:lvl1pPr>
            <a:lvl2pPr>
              <a:defRPr sz="2400">
                <a:latin typeface="Akkurat"/>
              </a:defRPr>
            </a:lvl2pPr>
            <a:lvl3pPr>
              <a:defRPr sz="2000">
                <a:latin typeface="Akkurat"/>
              </a:defRPr>
            </a:lvl3pPr>
            <a:lvl4pPr>
              <a:defRPr sz="1800">
                <a:latin typeface="Akkurat"/>
              </a:defRPr>
            </a:lvl4pPr>
            <a:lvl5pPr>
              <a:defRPr sz="1800">
                <a:latin typeface="Akkura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palte +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 bwMode="auto">
          <a:xfrm>
            <a:off x="251520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/>
                <a:cs typeface="Arial"/>
              </a:defRPr>
            </a:lvl1pPr>
            <a:lvl2pPr>
              <a:defRPr sz="2400">
                <a:latin typeface="Akkurat"/>
              </a:defRPr>
            </a:lvl2pPr>
            <a:lvl3pPr>
              <a:defRPr sz="2000">
                <a:latin typeface="Akkurat"/>
              </a:defRPr>
            </a:lvl3pPr>
            <a:lvl4pPr>
              <a:defRPr sz="1800">
                <a:latin typeface="Akkurat"/>
              </a:defRPr>
            </a:lvl4pPr>
            <a:lvl5pPr>
              <a:defRPr sz="1800">
                <a:latin typeface="Akkura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 bwMode="auto">
          <a:xfrm>
            <a:off x="4788027" y="1493476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 sz="2400"/>
              <a:t>Bild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Überschrift +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10" name="Bildplatzhalter 2"/>
          <p:cNvSpPr>
            <a:spLocks noGrp="1"/>
          </p:cNvSpPr>
          <p:nvPr>
            <p:ph type="pic" idx="10"/>
          </p:nvPr>
        </p:nvSpPr>
        <p:spPr bwMode="auto">
          <a:xfrm>
            <a:off x="251520" y="1491630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</a:t>
            </a:r>
            <a:endParaRPr/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 bwMode="auto">
          <a:xfrm>
            <a:off x="4788027" y="1493476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 sz="2400">
                <a:latin typeface="Arial"/>
                <a:cs typeface="Arial"/>
              </a:rPr>
              <a:t>Bild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Bild groß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51520" y="1491630"/>
            <a:ext cx="8640960" cy="324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244408" y="4876006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chlus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Außenbereich der Mensa, im Hintergrund der Mathe-Tower, auf dem sich das grüne TU-Logo dreht." title="Campus der TU Dortmund"/>
          <p:cNvPicPr>
            <a:picLocks noChangeAspect="1" noChangeArrowheads="1"/>
          </p:cNvPicPr>
          <p:nvPr userDrawn="1"/>
        </p:nvPicPr>
        <p:blipFill>
          <a:blip r:embed="rId2"/>
          <a:srcRect l="0" t="30790" r="0" b="7296"/>
          <a:stretch/>
        </p:blipFill>
        <p:spPr bwMode="auto">
          <a:xfrm>
            <a:off x="972344" y="951655"/>
            <a:ext cx="7199312" cy="3343702"/>
          </a:xfrm>
          <a:prstGeom prst="rect">
            <a:avLst/>
          </a:prstGeom>
          <a:noFill/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/>
          <a:srcRect l="0" t="0" r="90380" b="0"/>
          <a:stretch/>
        </p:blipFill>
        <p:spPr bwMode="auto">
          <a:xfrm>
            <a:off x="1423511" y="4272166"/>
            <a:ext cx="591654" cy="4151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/>
          <a:srcRect l="0" t="0" r="90380" b="0"/>
          <a:stretch/>
        </p:blipFill>
        <p:spPr bwMode="auto">
          <a:xfrm rot="10800000">
            <a:off x="7143817" y="4316877"/>
            <a:ext cx="591654" cy="4151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feld 3"/>
          <p:cNvSpPr txBox="1"/>
          <p:nvPr userDrawn="1"/>
        </p:nvSpPr>
        <p:spPr bwMode="auto">
          <a:xfrm>
            <a:off x="0" y="42999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solidFill>
                  <a:srgbClr val="565656"/>
                </a:solidFill>
                <a:latin typeface="Arial"/>
                <a:cs typeface="Arial"/>
              </a:rPr>
              <a:t>www.tu-dortmund.de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735471" y="123477"/>
            <a:ext cx="122901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179512" y="4748925"/>
            <a:ext cx="2016224" cy="27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65014" y="17826"/>
            <a:ext cx="2850802" cy="784016"/>
          </a:xfrm>
          <a:prstGeom prst="rect">
            <a:avLst/>
          </a:prstGeom>
        </p:spPr>
      </p:pic>
      <p:cxnSp>
        <p:nvCxnSpPr>
          <p:cNvPr id="9" name="Gerade Verbindung 8"/>
          <p:cNvCxnSpPr>
            <a:cxnSpLocks/>
          </p:cNvCxnSpPr>
          <p:nvPr userDrawn="1"/>
        </p:nvCxnSpPr>
        <p:spPr bwMode="auto">
          <a:xfrm>
            <a:off x="-2390" y="810102"/>
            <a:ext cx="919468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4923279" y="184410"/>
            <a:ext cx="3960813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r">
              <a:defRPr/>
            </a:pPr>
            <a:r>
              <a:rPr lang="nl-NL" sz="1500">
                <a:solidFill>
                  <a:srgbClr val="565656"/>
                </a:solidFill>
                <a:latin typeface="Arial"/>
                <a:ea typeface="Arial Unicode MS"/>
                <a:cs typeface="Arial"/>
              </a:rPr>
              <a:t>Einrichtung/ </a:t>
            </a:r>
            <a:endParaRPr/>
          </a:p>
          <a:p>
            <a:pPr algn="r">
              <a:defRPr/>
            </a:pPr>
            <a:r>
              <a:rPr lang="nl-NL" sz="1500">
                <a:solidFill>
                  <a:srgbClr val="565656"/>
                </a:solidFill>
                <a:latin typeface="Arial"/>
                <a:ea typeface="Arial Unicode MS"/>
                <a:cs typeface="Arial"/>
              </a:rPr>
              <a:t>Fakultät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1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mixed.de/author/tomislav-bezmalinovic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51520" y="1275606"/>
            <a:ext cx="8640960" cy="1800200"/>
          </a:xfrm>
        </p:spPr>
        <p:txBody>
          <a:bodyPr/>
          <a:lstStyle/>
          <a:p>
            <a:pPr>
              <a:defRPr/>
            </a:pPr>
            <a:r>
              <a:rPr lang="de-DE" sz="5400"/>
              <a:t>Virtual Reality</a:t>
            </a:r>
            <a:br>
              <a:rPr lang="de-DE" sz="5400"/>
            </a:br>
            <a:r>
              <a:rPr lang="de-DE" sz="5400"/>
              <a:t>- Easy Start -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Anwendungsbeispiele (1): Ideen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de-DE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de-DE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de-DE">
                <a:solidFill>
                  <a:schemeClr val="tx1"/>
                </a:solidFill>
              </a:rPr>
              <a:t>Welche Anwendungsbeispiele von VR kennt ihr?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9956597" name="Titel 1"/>
          <p:cNvSpPr>
            <a:spLocks noGrp="1"/>
          </p:cNvSpPr>
          <p:nvPr>
            <p:ph type="title"/>
          </p:nvPr>
        </p:nvSpPr>
        <p:spPr bwMode="auto">
          <a:xfrm>
            <a:off x="251519" y="915565"/>
            <a:ext cx="8640959" cy="50405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Anwendungsbeispiel</a:t>
            </a:r>
            <a:r>
              <a:rPr>
                <a:solidFill>
                  <a:schemeClr val="tx1"/>
                </a:solidFill>
              </a:rPr>
              <a:t> (</a:t>
            </a:r>
            <a:r>
              <a:rPr lang="de-DE">
                <a:solidFill>
                  <a:schemeClr val="tx1"/>
                </a:solidFill>
              </a:rPr>
              <a:t>2</a:t>
            </a:r>
            <a:r>
              <a:rPr>
                <a:solidFill>
                  <a:schemeClr val="tx1"/>
                </a:solidFill>
              </a:rPr>
              <a:t>): </a:t>
            </a:r>
            <a:r>
              <a:rPr>
                <a:solidFill>
                  <a:schemeClr val="tx1"/>
                </a:solidFill>
              </a:rPr>
              <a:t>HapticVR</a:t>
            </a:r>
            <a:r>
              <a:rPr>
                <a:solidFill>
                  <a:schemeClr val="tx1"/>
                </a:solidFill>
              </a:rPr>
              <a:t>	</a:t>
            </a:r>
            <a:endParaRPr/>
          </a:p>
        </p:txBody>
      </p:sp>
      <p:sp>
        <p:nvSpPr>
          <p:cNvPr id="1836421251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251519" y="1509743"/>
            <a:ext cx="4107944" cy="3240086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/>
                <a:cs typeface="Arial"/>
              </a:defRPr>
            </a:lvl1pPr>
          </a:lstStyle>
          <a:p>
            <a:pPr>
              <a:buClrTx/>
              <a:buFont typeface="Arial"/>
              <a:buChar char="•"/>
              <a:defRPr/>
            </a:pP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eine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chirurgische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Trainingsplattform</a:t>
            </a:r>
            <a:endParaRPr sz="2200" b="0" i="0" u="non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buClrTx/>
              <a:buFont typeface="Arial"/>
              <a:buChar char="•"/>
              <a:defRPr/>
            </a:pP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Verbindet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VR und 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ein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haptisches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System</a:t>
            </a:r>
            <a:endParaRPr/>
          </a:p>
          <a:p>
            <a:pPr>
              <a:buClrTx/>
              <a:buFont typeface="Arial"/>
              <a:buChar char="•"/>
              <a:defRPr/>
            </a:pP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Bereits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in 30 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Ländern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im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Einsatz</a:t>
            </a:r>
            <a:endParaRPr sz="2200" b="0" i="0" u="non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buClrTx/>
              <a:buFont typeface="Arial"/>
              <a:buChar char="•"/>
              <a:defRPr/>
            </a:pP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Wird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bereits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mit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30 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Millionen</a:t>
            </a:r>
            <a:endParaRPr sz="2200" b="0" i="0" u="non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ClrTx/>
              <a:buNone/>
              <a:defRPr/>
            </a:pPr>
            <a:r>
              <a:rPr lang="de-DE" sz="2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   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US Dollar </a:t>
            </a:r>
            <a:r>
              <a:rPr sz="2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unterstützt</a:t>
            </a:r>
            <a:endParaRPr sz="2200">
              <a:solidFill>
                <a:schemeClr val="tx1"/>
              </a:solidFill>
            </a:endParaRPr>
          </a:p>
          <a:p>
            <a:pPr marL="0" indent="0">
              <a:buClrTx/>
              <a:buNone/>
              <a:defRPr/>
            </a:pPr>
            <a:r>
              <a:rPr sz="1200">
                <a:solidFill>
                  <a:schemeClr val="tx1"/>
                </a:solidFill>
              </a:rPr>
              <a:t>       (</a:t>
            </a:r>
            <a:r>
              <a:rPr sz="1200" u="sng">
                <a:solidFill>
                  <a:schemeClr val="tx1"/>
                </a:solidFill>
                <a:hlinkClick r:id="rId3" tooltip="Beiträge von Tomislav Bezmalinovic"/>
              </a:rPr>
              <a:t>Bezmalinovic</a:t>
            </a:r>
            <a:r>
              <a:rPr sz="1200">
                <a:solidFill>
                  <a:schemeClr val="tx1"/>
                </a:solidFill>
              </a:rPr>
              <a:t>, 2022)</a:t>
            </a:r>
            <a:endParaRPr sz="2200" b="0" i="0" u="non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989982488" name="Grafik 1989982487" descr="Das Bild zeigt eine Frau mit einer VR-Brille und chirugischen Übungswerkzeug.&#10;&#10;Im Hintergrund zeigt ein Bildschirm die Ansicht der Frau.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53277" y="1583916"/>
            <a:ext cx="4264750" cy="2838581"/>
          </a:xfrm>
          <a:prstGeom prst="rect">
            <a:avLst/>
          </a:prstGeom>
        </p:spPr>
      </p:pic>
      <p:sp>
        <p:nvSpPr>
          <p:cNvPr id="1819846631" name="Textfeld 1819846630"/>
          <p:cNvSpPr txBox="1"/>
          <p:nvPr/>
        </p:nvSpPr>
        <p:spPr bwMode="auto">
          <a:xfrm>
            <a:off x="4528053" y="4422497"/>
            <a:ext cx="4252003" cy="2133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800" b="0" i="0">
                <a:latin typeface="Arial"/>
                <a:ea typeface="Arial"/>
                <a:cs typeface="Arial"/>
              </a:rPr>
              <a:t>https://mixed.de/chirurgie-lernen-in-vr-startup-erhaelt-20-millionen-invest</a:t>
            </a:r>
            <a:r>
              <a:rPr sz="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/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4478187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sz="2800">
                <a:solidFill>
                  <a:schemeClr val="tx1"/>
                </a:solidFill>
              </a:rPr>
              <a:t>Anwendungsbeispiel</a:t>
            </a:r>
            <a:r>
              <a:rPr sz="2800">
                <a:solidFill>
                  <a:schemeClr val="tx1"/>
                </a:solidFill>
              </a:rPr>
              <a:t> (</a:t>
            </a:r>
            <a:r>
              <a:rPr lang="de-DE" sz="2800">
                <a:solidFill>
                  <a:schemeClr val="tx1"/>
                </a:solidFill>
              </a:rPr>
              <a:t>3</a:t>
            </a:r>
            <a:r>
              <a:rPr sz="2800">
                <a:solidFill>
                  <a:schemeClr val="tx1"/>
                </a:solidFill>
              </a:rPr>
              <a:t>):</a:t>
            </a:r>
            <a:r>
              <a:rPr lang="de-DE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Virtuelles Büro nach Maß</a:t>
            </a:r>
            <a:r>
              <a:rPr sz="2800">
                <a:solidFill>
                  <a:schemeClr val="tx1"/>
                </a:solidFill>
              </a:rPr>
              <a:t> </a:t>
            </a:r>
            <a:endParaRPr/>
          </a:p>
        </p:txBody>
      </p:sp>
      <p:pic>
        <p:nvPicPr>
          <p:cNvPr id="2037567901" name=" 2037567900" descr="Das Bild zeigt eine grafische Darstellung des Größenverhältnisses einer Person zu einem regulärem Schreibtisch und den virtuellen Bildschirmen.  "/>
          <p:cNvPicPr>
            <a:picLocks noChangeAspect="1" noGrp="1"/>
          </p:cNvPicPr>
          <p:nvPr>
            <p:ph type="pic" idx="1"/>
          </p:nvPr>
        </p:nvPicPr>
        <p:blipFill>
          <a:blip r:embed="rId3"/>
          <a:stretch/>
        </p:blipFill>
        <p:spPr bwMode="auto">
          <a:xfrm>
            <a:off x="4572000" y="1975146"/>
            <a:ext cx="4104452" cy="1880412"/>
          </a:xfrm>
          <a:prstGeom prst="rect">
            <a:avLst/>
          </a:prstGeom>
        </p:spPr>
      </p:pic>
      <p:sp>
        <p:nvSpPr>
          <p:cNvPr id="621918869" name="Inhaltsplatzhalter 2"/>
          <p:cNvSpPr>
            <a:spLocks noGrp="1"/>
          </p:cNvSpPr>
          <p:nvPr>
            <p:ph sz="half" idx="11"/>
          </p:nvPr>
        </p:nvSpPr>
        <p:spPr bwMode="auto">
          <a:xfrm>
            <a:off x="395536" y="1419622"/>
            <a:ext cx="4104455" cy="3232453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/>
                <a:cs typeface="Arial"/>
              </a:defRPr>
            </a:lvl1pPr>
            <a:lvl2pPr>
              <a:defRPr sz="2400">
                <a:latin typeface="Akkurat"/>
              </a:defRPr>
            </a:lvl2pPr>
            <a:lvl3pPr>
              <a:defRPr sz="2000">
                <a:latin typeface="Akkurat"/>
              </a:defRPr>
            </a:lvl3pPr>
            <a:lvl4pPr>
              <a:defRPr sz="1800">
                <a:latin typeface="Akkurat"/>
              </a:defRPr>
            </a:lvl4pPr>
            <a:lvl5pPr>
              <a:defRPr sz="1800">
                <a:latin typeface="Akkura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Tx/>
              <a:defRPr/>
            </a:pPr>
            <a:r>
              <a:rPr>
                <a:solidFill>
                  <a:schemeClr val="tx1"/>
                </a:solidFill>
              </a:rPr>
              <a:t>Virtuelle</a:t>
            </a:r>
            <a:r>
              <a:rPr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Bildschirme</a:t>
            </a:r>
            <a:r>
              <a:rPr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füllen</a:t>
            </a:r>
            <a:r>
              <a:rPr>
                <a:solidFill>
                  <a:schemeClr val="tx1"/>
                </a:solidFill>
              </a:rPr>
              <a:t> das </a:t>
            </a:r>
            <a:r>
              <a:rPr>
                <a:solidFill>
                  <a:schemeClr val="tx1"/>
                </a:solidFill>
              </a:rPr>
              <a:t>gesamte</a:t>
            </a:r>
            <a:r>
              <a:rPr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Sichtfeld</a:t>
            </a:r>
            <a:r>
              <a:rPr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aus</a:t>
            </a:r>
            <a:r>
              <a:rPr>
                <a:solidFill>
                  <a:schemeClr val="tx1"/>
                </a:solidFill>
              </a:rPr>
              <a:t> </a:t>
            </a:r>
            <a:endParaRPr/>
          </a:p>
          <a:p>
            <a:pPr>
              <a:buClrTx/>
              <a:defRPr/>
            </a:pPr>
            <a:endParaRPr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>
                <a:solidFill>
                  <a:schemeClr val="tx1"/>
                </a:solidFill>
              </a:rPr>
              <a:t>„</a:t>
            </a:r>
            <a:r>
              <a:rPr lang="de-DE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wie ein Noise-</a:t>
            </a:r>
            <a:r>
              <a:rPr lang="de-DE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Canceling</a:t>
            </a:r>
            <a:r>
              <a:rPr lang="de-DE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-Kopfhörer für die Augen“</a:t>
            </a:r>
            <a:endParaRPr/>
          </a:p>
          <a:p>
            <a:pPr marL="0" indent="0">
              <a:buClrTx/>
              <a:buNone/>
              <a:defRPr/>
            </a:pPr>
            <a:endParaRPr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>
                <a:solidFill>
                  <a:schemeClr val="tx1"/>
                </a:solidFill>
              </a:rPr>
              <a:t>Aktuell</a:t>
            </a:r>
            <a:r>
              <a:rPr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noch</a:t>
            </a:r>
            <a:r>
              <a:rPr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sehr</a:t>
            </a:r>
            <a:r>
              <a:rPr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aufwendige</a:t>
            </a:r>
            <a:r>
              <a:rPr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Einrichtung</a:t>
            </a:r>
            <a:r>
              <a:rPr>
                <a:solidFill>
                  <a:schemeClr val="tx1"/>
                </a:solidFill>
              </a:rPr>
              <a:t> </a:t>
            </a:r>
            <a:endParaRPr/>
          </a:p>
        </p:txBody>
      </p:sp>
      <p:sp>
        <p:nvSpPr>
          <p:cNvPr id="576571196" name="Textfeld 576571195"/>
          <p:cNvSpPr txBox="1"/>
          <p:nvPr/>
        </p:nvSpPr>
        <p:spPr bwMode="auto">
          <a:xfrm>
            <a:off x="4644007" y="4083918"/>
            <a:ext cx="3561028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https://mixed.de/virtual-reality-buero-entwickler-arbeitet-seit-zwei-jahren-nur-mit-vr-brille/</a:t>
            </a: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 bwMode="auto">
          <a:xfrm>
            <a:off x="539552" y="4735114"/>
            <a:ext cx="201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Bezmaliovic</a:t>
            </a:r>
            <a:r>
              <a:rPr lang="de-DE"/>
              <a:t>, 2021a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800">
                <a:solidFill>
                  <a:schemeClr val="tx1"/>
                </a:solidFill>
              </a:rPr>
              <a:t>Anwendungsbeispiel (3): Präsentationstraining</a:t>
            </a:r>
            <a:endParaRPr lang="de-DE" sz="2800"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635646"/>
            <a:ext cx="8642350" cy="2880320"/>
          </a:xfrm>
        </p:spPr>
        <p:txBody>
          <a:bodyPr/>
          <a:lstStyle/>
          <a:p>
            <a:pPr>
              <a:defRPr/>
            </a:pPr>
            <a:r>
              <a:rPr lang="de-DE" sz="2000">
                <a:solidFill>
                  <a:schemeClr val="tx1"/>
                </a:solidFill>
              </a:rPr>
              <a:t>Trainingsmöglichkeit Vorträge oder Präsentationen im </a:t>
            </a:r>
            <a:r>
              <a:rPr lang="de-DE" sz="2000">
                <a:solidFill>
                  <a:schemeClr val="tx1"/>
                </a:solidFill>
              </a:rPr>
              <a:t>Meetingraum</a:t>
            </a:r>
            <a:r>
              <a:rPr lang="de-DE" sz="2000">
                <a:solidFill>
                  <a:schemeClr val="tx1"/>
                </a:solidFill>
              </a:rPr>
              <a:t> vor 10 Personen, im Hörsaal vor 250 Personen oder auf der „großen“ Bühne vor 500 Personen</a:t>
            </a:r>
            <a:endParaRPr/>
          </a:p>
          <a:p>
            <a:pPr>
              <a:defRPr/>
            </a:pPr>
            <a:r>
              <a:rPr lang="de-DE" sz="2000">
                <a:solidFill>
                  <a:schemeClr val="tx1"/>
                </a:solidFill>
              </a:rPr>
              <a:t>Anschließend detailliertes Feedback (auch zum Fortschritt)</a:t>
            </a:r>
            <a:endParaRPr lang="de-DE" sz="200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000">
                <a:solidFill>
                  <a:schemeClr val="tx1"/>
                </a:solidFill>
              </a:rPr>
              <a:t>Verknüpfung mit Handlungsempfehlungen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Möglichkeit sich den Vortrag im Nachhinein noch einmal anzuhören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Hoher Lernerfolg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Rhetorik-Videoseminare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Orts- und zeitunabhängig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 bwMode="auto">
          <a:xfrm>
            <a:off x="251520" y="4673319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/>
              <a:t>https://www.mensch-und-kommunikation.de/de/trainings/virtual-reality-praesentationstraining</a:t>
            </a:r>
            <a:endParaRPr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502232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Anwendungsbereiche und Potenziale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50925096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130" y="1465039"/>
            <a:ext cx="8642350" cy="3240087"/>
          </a:xfrm>
        </p:spPr>
        <p:txBody>
          <a:bodyPr/>
          <a:lstStyle/>
          <a:p>
            <a:pPr>
              <a:buClrTx/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  <a:latin typeface="Arial"/>
              </a:rPr>
              <a:t>VR kann zur Behandlung von chronischen Schmerzen eingesetzt werden</a:t>
            </a:r>
            <a:endParaRPr sz="2000"/>
          </a:p>
          <a:p>
            <a:pPr marL="0" indent="0">
              <a:buClrTx/>
              <a:buNone/>
              <a:defRPr/>
            </a:pPr>
            <a:endParaRPr sz="2000">
              <a:solidFill>
                <a:schemeClr val="tx1"/>
              </a:solidFill>
            </a:endParaRPr>
          </a:p>
          <a:p>
            <a:pPr>
              <a:buClrTx/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  <a:latin typeface="Arial"/>
              </a:rPr>
              <a:t>Durch die VR-Erfahrungen können negative Auswirkungen der sozialen Isolation wie Angst und Stress verringert werden.</a:t>
            </a:r>
            <a:endParaRPr sz="2000">
              <a:solidFill>
                <a:schemeClr val="tx1"/>
              </a:solidFill>
            </a:endParaRPr>
          </a:p>
          <a:p>
            <a:pPr marL="0" indent="0">
              <a:buClrTx/>
              <a:buNone/>
              <a:defRPr/>
            </a:pPr>
            <a:r>
              <a:rPr lang="de-DE" sz="2000">
                <a:solidFill>
                  <a:schemeClr val="tx1"/>
                </a:solidFill>
                <a:latin typeface="Arial"/>
              </a:rPr>
              <a:t>     (Erl, 2022)</a:t>
            </a:r>
            <a:endParaRPr sz="2000"/>
          </a:p>
          <a:p>
            <a:pPr marL="0" indent="0">
              <a:buClrTx/>
              <a:buNone/>
              <a:defRPr/>
            </a:pPr>
            <a:endParaRPr sz="2000">
              <a:solidFill>
                <a:schemeClr val="tx1"/>
              </a:solidFill>
            </a:endParaRPr>
          </a:p>
          <a:p>
            <a:pPr>
              <a:buClrTx/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  <a:latin typeface="Arial"/>
              </a:rPr>
              <a:t>VR kann zur Therapie von Angststörungen eingesetzt werden (z.B. Angst vor Hunden)</a:t>
            </a:r>
            <a:endParaRPr sz="2000">
              <a:solidFill>
                <a:schemeClr val="tx1"/>
              </a:solidFill>
            </a:endParaRPr>
          </a:p>
          <a:p>
            <a:pPr marL="0" indent="0">
              <a:buClrTx/>
              <a:buNone/>
              <a:defRPr/>
            </a:pPr>
            <a:r>
              <a:rPr lang="de-DE" sz="2000">
                <a:solidFill>
                  <a:schemeClr val="tx1"/>
                </a:solidFill>
                <a:latin typeface="Arial"/>
              </a:rPr>
              <a:t>     (Schmitt, 2022)</a:t>
            </a:r>
            <a:endParaRPr sz="20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sz="2000">
              <a:solidFill>
                <a:schemeClr val="tx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3. Die Technik: HTC Vive Pro Eye und Steam</a:t>
            </a: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779662"/>
            <a:ext cx="8642350" cy="3240087"/>
          </a:xfrm>
        </p:spPr>
        <p:txBody>
          <a:bodyPr/>
          <a:lstStyle/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Die </a:t>
            </a:r>
            <a:r>
              <a:rPr lang="de-DE">
                <a:solidFill>
                  <a:schemeClr val="tx1"/>
                </a:solidFill>
              </a:rPr>
              <a:t>Steam</a:t>
            </a:r>
            <a:r>
              <a:rPr lang="de-DE">
                <a:solidFill>
                  <a:schemeClr val="tx1"/>
                </a:solidFill>
              </a:rPr>
              <a:t>-Plattform</a:t>
            </a: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Die virtuelle Barriere</a:t>
            </a: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Die HTC Vive Pro Eye</a:t>
            </a: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buFont typeface="Arial"/>
              <a:buChar char="•"/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Die Steam-Plattform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563638"/>
            <a:ext cx="8642350" cy="3240087"/>
          </a:xfrm>
        </p:spPr>
        <p:txBody>
          <a:bodyPr/>
          <a:lstStyle/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Von der Firma Valve betriebenes Online-System zum Verkauf, Verteilen und Verwalten von digitalen Spielen</a:t>
            </a:r>
            <a:endParaRPr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Nutzung setzt Installation auf Endgerät voraus</a:t>
            </a:r>
            <a:endParaRPr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Anwendungen der Firma Valve werden exklusiv auf Plattform angeboten</a:t>
            </a:r>
            <a:endParaRPr/>
          </a:p>
          <a:p>
            <a:pPr marL="0" indent="0">
              <a:buClrTx/>
              <a:buNone/>
              <a:defRPr/>
            </a:pPr>
            <a:r>
              <a:rPr lang="de-DE">
                <a:solidFill>
                  <a:schemeClr val="tx1"/>
                </a:solidFill>
              </a:rPr>
              <a:t>    (Krug, 2018)</a:t>
            </a: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Alternativ kann der Vive Port verwendet werden </a:t>
            </a:r>
            <a:endParaRPr/>
          </a:p>
          <a:p>
            <a:pPr>
              <a:buClrTx/>
              <a:defRPr/>
            </a:pPr>
            <a:endParaRPr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>
              <a:solidFill>
                <a:schemeClr val="tx1"/>
              </a:solidFill>
            </a:endParaRPr>
          </a:p>
          <a:p>
            <a:pPr>
              <a:defRPr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Die virtuelle Barriere </a:t>
            </a:r>
            <a:endParaRPr/>
          </a:p>
        </p:txBody>
      </p:sp>
      <p:sp>
        <p:nvSpPr>
          <p:cNvPr id="5" name="Inhaltsplatzhalter 4"/>
          <p:cNvSpPr>
            <a:spLocks noGrp="1"/>
          </p:cNvSpPr>
          <p:nvPr>
            <p:ph sz="half" idx="11"/>
          </p:nvPr>
        </p:nvSpPr>
        <p:spPr bwMode="auto">
          <a:xfrm>
            <a:off x="251520" y="1893809"/>
            <a:ext cx="4104456" cy="3232454"/>
          </a:xfrm>
        </p:spPr>
        <p:txBody>
          <a:bodyPr/>
          <a:lstStyle/>
          <a:p>
            <a:pPr>
              <a:buClrTx/>
              <a:defRPr/>
            </a:pPr>
            <a:r>
              <a:rPr lang="de-DE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Sobald sich Brille oder Controller dem Rand des kalibrierten Nutzungsbereichs nähern,</a:t>
            </a:r>
            <a:r>
              <a:rPr lang="de-DE" sz="2000">
                <a:solidFill>
                  <a:schemeClr val="tx1"/>
                </a:solidFill>
              </a:rPr>
              <a:t> blenden die Anwendungen automatisch eine optische Barriere ein.</a:t>
            </a:r>
            <a:endParaRPr/>
          </a:p>
          <a:p>
            <a:pPr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Die Barriere darf nicht durchschritten werden.  </a:t>
            </a:r>
            <a:endParaRPr/>
          </a:p>
        </p:txBody>
      </p:sp>
      <p:pic>
        <p:nvPicPr>
          <p:cNvPr id="6" name="Bildplatzhalter 5"/>
          <p:cNvPicPr>
            <a:picLocks noChangeAspect="1" noGrp="1"/>
          </p:cNvPicPr>
          <p:nvPr>
            <p:ph type="pic" idx="1"/>
          </p:nvPr>
        </p:nvPicPr>
        <p:blipFill>
          <a:blip r:embed="rId3"/>
          <a:srcRect l="16676" t="0" r="16676" b="0"/>
          <a:stretch/>
        </p:blipFill>
        <p:spPr bwMode="auto">
          <a:xfrm>
            <a:off x="4489602" y="1204746"/>
            <a:ext cx="4392488" cy="345231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HTC Vive Pro Eye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1491630"/>
            <a:ext cx="8640960" cy="3240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2000">
                <a:solidFill>
                  <a:schemeClr val="tx1"/>
                </a:solidFill>
              </a:rPr>
              <a:t>Im HyLeC stehen euch mehrere HTC Brillen zur Verfügung!</a:t>
            </a:r>
            <a:endParaRPr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sz="200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de-DE" sz="2000">
                <a:solidFill>
                  <a:schemeClr val="tx1"/>
                </a:solidFill>
              </a:rPr>
              <a:t>Nicht-autarke VR-Brille (Anschluss an PC notwendig)</a:t>
            </a:r>
            <a:endParaRPr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de-DE" sz="2000">
                <a:solidFill>
                  <a:schemeClr val="tx1"/>
                </a:solidFill>
              </a:rPr>
              <a:t>Tragemöglichkeit auch für Brillentragende</a:t>
            </a:r>
            <a:endParaRPr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de-DE" sz="2000">
                <a:solidFill>
                  <a:schemeClr val="tx1"/>
                </a:solidFill>
              </a:rPr>
              <a:t>Anpassungsmöglichkeiten an verschiedene Kopfgrößen</a:t>
            </a:r>
            <a:endParaRPr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de-DE" sz="2000">
                <a:solidFill>
                  <a:schemeClr val="tx1"/>
                </a:solidFill>
              </a:rPr>
              <a:t>Spielfläche von bis zu 10 m² möglich</a:t>
            </a:r>
            <a:endParaRPr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de-DE" sz="2000">
                <a:solidFill>
                  <a:schemeClr val="tx1"/>
                </a:solidFill>
              </a:rPr>
              <a:t>Volle Bewegungsfreiheit (6 Freiheitsgrade) </a:t>
            </a:r>
            <a:endParaRPr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de-DE" sz="2000">
                <a:solidFill>
                  <a:schemeClr val="tx1"/>
                </a:solidFill>
              </a:rPr>
              <a:t>Interaktion mittels Controllern</a:t>
            </a:r>
            <a:endParaRPr>
              <a:solidFill>
                <a:schemeClr val="tx1"/>
              </a:solidFill>
            </a:endParaRPr>
          </a:p>
          <a:p>
            <a:pPr>
              <a:defRPr/>
            </a:pPr>
            <a:endParaRPr>
              <a:solidFill>
                <a:schemeClr val="tx1"/>
              </a:solidFill>
            </a:endParaRPr>
          </a:p>
          <a:p>
            <a:pPr>
              <a:defRPr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4" name="Grafik 3" descr=" Das Bild zeigt die Komponenten der HTC VIVE Pro Eye ™ VR Brille&#10;&#10;-Die Basisstationen&#10;-Die Brille&#10;- due Controller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96135" y="3210418"/>
            <a:ext cx="2791666" cy="19324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Einstellungen der Brille (1)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3154279"/>
            <a:ext cx="2232943" cy="3535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>
                <a:solidFill>
                  <a:schemeClr val="tx1"/>
                </a:solidFill>
              </a:rPr>
              <a:t>Aufsetzen der Brille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  <p:pic>
        <p:nvPicPr>
          <p:cNvPr id="10" name="Grafik 9" descr="Die Rückseite der HTC Vive Pro Eye.&#10;&#10;Ein Pfeil ist auf das Band and der oberen Seite der Brille gerichtet.&#10;&#10;Ein weiterer Pfeil zeigt die Bewegungsrichtung für das Rad auf der Rückseite der Brille an.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528" y="1530866"/>
            <a:ext cx="1977169" cy="1512168"/>
          </a:xfrm>
          <a:prstGeom prst="rect">
            <a:avLst/>
          </a:prstGeom>
        </p:spPr>
      </p:pic>
      <p:pic>
        <p:nvPicPr>
          <p:cNvPr id="12" name="Grafik 11" descr="Die HTC Vive Pro Eye von der rechten Seite. &#10;Ein Pfeil stellt  die rotierenden Bewegungsmöglichkeiten des Knopfes zu Einstellung des Pupillenabstandes dar.&#10;&#10;Der Knopf befindet sich an der vorderen rechten Seite der Brille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48264" y="1509959"/>
            <a:ext cx="1439419" cy="1512169"/>
          </a:xfrm>
          <a:prstGeom prst="rect">
            <a:avLst/>
          </a:prstGeom>
        </p:spPr>
      </p:pic>
      <p:pic>
        <p:nvPicPr>
          <p:cNvPr id="14" name="Grafik 13" descr="Die Seitenansicht der der linken Seite der HTC Vive pro Eye. &#10;&#10;Ein Pfeil mit zwei Enden stellt die Bewegungsrichtung des Linsengehäuses der Brille dar. Ein weiterer Pfeil zeigt auf den Knopf an der linken Seite der Brille: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99730" y="1588377"/>
            <a:ext cx="1607815" cy="160781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 bwMode="auto">
          <a:xfrm>
            <a:off x="0" y="4227934"/>
            <a:ext cx="343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/>
              <a:t>https://www.bedienungsanleitu.ng/htc/vive-pro-eye/anleitung?p=22</a:t>
            </a:r>
            <a:endParaRPr/>
          </a:p>
        </p:txBody>
      </p:sp>
      <p:sp>
        <p:nvSpPr>
          <p:cNvPr id="6" name="Textplatzhalter 2"/>
          <p:cNvSpPr txBox="1"/>
          <p:nvPr/>
        </p:nvSpPr>
        <p:spPr bwMode="auto">
          <a:xfrm>
            <a:off x="6300193" y="3186107"/>
            <a:ext cx="2922882" cy="353576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Clr>
                <a:srgbClr val="84B818"/>
              </a:buClr>
              <a:buFont typeface="Arial"/>
              <a:buChar char="•"/>
              <a:defRPr sz="24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>
                <a:solidFill>
                  <a:schemeClr val="tx1"/>
                </a:solidFill>
              </a:rPr>
              <a:t>Einstellung der IPD</a:t>
            </a:r>
            <a:endParaRPr/>
          </a:p>
        </p:txBody>
      </p:sp>
      <p:sp>
        <p:nvSpPr>
          <p:cNvPr id="7" name="Textplatzhalter 2"/>
          <p:cNvSpPr txBox="1"/>
          <p:nvPr/>
        </p:nvSpPr>
        <p:spPr bwMode="auto">
          <a:xfrm>
            <a:off x="3042196" y="3186939"/>
            <a:ext cx="2922882" cy="353576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Clr>
                <a:srgbClr val="84B818"/>
              </a:buClr>
              <a:buFont typeface="Arial"/>
              <a:buChar char="•"/>
              <a:defRPr sz="24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>
                <a:solidFill>
                  <a:schemeClr val="tx1"/>
                </a:solidFill>
              </a:rPr>
              <a:t>Einstellung des Linsenabstands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Begrüßung und thematischer Einstieg</a:t>
            </a:r>
            <a:br>
              <a:rPr lang="de-DE"/>
            </a:b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707653"/>
            <a:ext cx="8642350" cy="3240087"/>
          </a:xfrm>
        </p:spPr>
        <p:txBody>
          <a:bodyPr/>
          <a:lstStyle/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Wer sind wir?</a:t>
            </a:r>
            <a:endParaRPr/>
          </a:p>
          <a:p>
            <a:pPr>
              <a:buClrTx/>
              <a:defRPr/>
            </a:pPr>
            <a:endParaRPr/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Wer nimmt teil?</a:t>
            </a:r>
            <a:endParaRPr/>
          </a:p>
          <a:p>
            <a:pPr>
              <a:buClrTx/>
              <a:defRPr/>
            </a:pPr>
            <a:endParaRPr/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Was stellt ihr euch unter Virtual Reality vor?</a:t>
            </a:r>
            <a:endParaRPr/>
          </a:p>
          <a:p>
            <a:pPr>
              <a:buClrTx/>
              <a:defRPr/>
            </a:pPr>
            <a:endParaRPr/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Wer hat bereits Vorerfahrungen mit Virtual Reality?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Einstellen der Brille (2)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779662"/>
            <a:ext cx="8642350" cy="3240087"/>
          </a:xfrm>
        </p:spPr>
        <p:txBody>
          <a:bodyPr/>
          <a:lstStyle/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Arbeit in Kleingruppen an den VR-Arbeitsplätzen</a:t>
            </a:r>
            <a:endParaRPr/>
          </a:p>
          <a:p>
            <a:pPr>
              <a:buClrTx/>
              <a:defRPr/>
            </a:pPr>
            <a:endParaRPr lang="de-DE"/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Mit der Brille vertraut machen</a:t>
            </a: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Dauer: 15 Minuten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Einstellungen der Brille (3)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3154279"/>
            <a:ext cx="2232943" cy="3535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>
                <a:solidFill>
                  <a:schemeClr val="tx1"/>
                </a:solidFill>
              </a:rPr>
              <a:t>Aufsetzen der Brille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528" y="1530866"/>
            <a:ext cx="1977169" cy="151216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48264" y="1509959"/>
            <a:ext cx="1439419" cy="1512169"/>
          </a:xfrm>
          <a:prstGeom prst="rect">
            <a:avLst/>
          </a:prstGeom>
        </p:spPr>
      </p:pic>
      <p:pic>
        <p:nvPicPr>
          <p:cNvPr id="14" name="Grafik 13" descr="Ein Bild, das Vektorgrafiken enthält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99730" y="1588377"/>
            <a:ext cx="1607815" cy="160781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 bwMode="auto">
          <a:xfrm>
            <a:off x="0" y="4227934"/>
            <a:ext cx="343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/>
              <a:t>https://www.bedienungsanleitu.ng/htc/vive-pro-eye/anleitung?p=22</a:t>
            </a:r>
            <a:endParaRPr/>
          </a:p>
        </p:txBody>
      </p:sp>
      <p:sp>
        <p:nvSpPr>
          <p:cNvPr id="6" name="Textplatzhalter 2"/>
          <p:cNvSpPr txBox="1"/>
          <p:nvPr/>
        </p:nvSpPr>
        <p:spPr bwMode="auto">
          <a:xfrm>
            <a:off x="6300193" y="3186107"/>
            <a:ext cx="2922882" cy="353576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Clr>
                <a:srgbClr val="84B818"/>
              </a:buClr>
              <a:buFont typeface="Arial"/>
              <a:buChar char="•"/>
              <a:defRPr sz="24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>
                <a:solidFill>
                  <a:schemeClr val="tx1"/>
                </a:solidFill>
              </a:rPr>
              <a:t>Einstellung der IPD</a:t>
            </a:r>
            <a:endParaRPr/>
          </a:p>
        </p:txBody>
      </p:sp>
      <p:sp>
        <p:nvSpPr>
          <p:cNvPr id="7" name="Textplatzhalter 2"/>
          <p:cNvSpPr txBox="1"/>
          <p:nvPr/>
        </p:nvSpPr>
        <p:spPr bwMode="auto">
          <a:xfrm>
            <a:off x="3042196" y="3186939"/>
            <a:ext cx="2922882" cy="353576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Clr>
                <a:srgbClr val="84B818"/>
              </a:buClr>
              <a:buFont typeface="Arial"/>
              <a:buChar char="•"/>
              <a:defRPr sz="24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>
                <a:solidFill>
                  <a:schemeClr val="tx1"/>
                </a:solidFill>
              </a:rPr>
              <a:t>Einstellung des Linsenabstands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5. The Lab – Anwendung zur Selbsterfahrung</a:t>
            </a:r>
            <a:br>
              <a:rPr lang="de-DE"/>
            </a:b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Haftungsausschluss</a:t>
            </a: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400">
                <a:solidFill>
                  <a:schemeClr val="tx1"/>
                </a:solidFill>
              </a:rPr>
              <a:t>The Lab – Anwendung zur Selbsterfahrung</a:t>
            </a: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400">
                <a:solidFill>
                  <a:schemeClr val="tx1"/>
                </a:solidFill>
              </a:rPr>
              <a:t>Beobachtungs</a:t>
            </a:r>
            <a:r>
              <a:rPr lang="de-DE">
                <a:solidFill>
                  <a:schemeClr val="tx1"/>
                </a:solidFill>
              </a:rPr>
              <a:t>aufträge </a:t>
            </a:r>
            <a:endParaRPr lang="de-DE" sz="24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325583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u="sng">
                <a:solidFill>
                  <a:schemeClr val="tx1"/>
                </a:solidFill>
              </a:rPr>
              <a:t>Haftungsausschluss</a:t>
            </a:r>
            <a:endParaRPr u="sng">
              <a:solidFill>
                <a:schemeClr val="tx1"/>
              </a:solidFill>
            </a:endParaRPr>
          </a:p>
        </p:txBody>
      </p:sp>
      <p:sp>
        <p:nvSpPr>
          <p:cNvPr id="1819223922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851670"/>
            <a:ext cx="8642350" cy="3240087"/>
          </a:xfrm>
        </p:spPr>
        <p:txBody>
          <a:bodyPr/>
          <a:lstStyle/>
          <a:p>
            <a:pPr>
              <a:buClr>
                <a:schemeClr val="tx1"/>
              </a:buClr>
              <a:buFont typeface="Arial"/>
              <a:buChar char="•"/>
              <a:defRPr/>
            </a:pP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Die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Nutzung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der VR-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Technik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erfolgt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auf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eigene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Gefahr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und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eigenes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Risiko</a:t>
            </a:r>
            <a:endParaRPr sz="20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Ich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bin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darüber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informiert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dass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es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bei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der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Nutzung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der VR-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Technologie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zu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Schwindelgefühl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Übelkeit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Sehstörungen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Augenschmerzen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Orientierungs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- und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Bewusstseinsstörungen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Kopfschmerzen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bis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hin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zu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epileptischen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Anfällen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kommen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kann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Mir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ist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bewusst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dass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es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aufgrund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der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unmittelbaren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Wahrnehmung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der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virtuellen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Welt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es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zu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einer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extremen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Intensität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der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wahrgenommenen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Bilder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kommen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kann</a:t>
            </a:r>
            <a:r>
              <a:rPr sz="200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/>
          </a:p>
          <a:p>
            <a:pPr>
              <a:defRPr/>
            </a:pPr>
            <a:endParaRPr sz="2000">
              <a:solidFill>
                <a:schemeClr val="tx1"/>
              </a:solidFill>
            </a:endParaRPr>
          </a:p>
          <a:p>
            <a:pPr>
              <a:defRPr/>
            </a:pPr>
            <a:endParaRPr sz="2000">
              <a:solidFill>
                <a:schemeClr val="tx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33790" y="915566"/>
            <a:ext cx="8640960" cy="504056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The Lab – Anwendung zur Selbsterfahrung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130" y="1635646"/>
            <a:ext cx="8642350" cy="3240087"/>
          </a:xfrm>
        </p:spPr>
        <p:txBody>
          <a:bodyPr/>
          <a:lstStyle/>
          <a:p>
            <a:pPr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Wird kostenlos von Valve auf der Plattform Steam angeboten</a:t>
            </a:r>
            <a:endParaRPr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dient als erweitertes Tutorial in VR</a:t>
            </a:r>
            <a:endParaRPr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zeigt verschiedene Welten, teils mit wissenschaftlichem Hintergrund</a:t>
            </a:r>
            <a:endParaRPr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bietet Ausblick auf potenzielle Lehrzwecke</a:t>
            </a:r>
            <a:endParaRPr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de-DE" sz="1800">
                <a:solidFill>
                  <a:schemeClr val="tx1"/>
                </a:solidFill>
              </a:rPr>
              <a:t>(Wöbbeking, 2016)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5" name="Grafik 4" descr="Ein Bild, das die Ansicht des Anwendenden in der Anwendung &quot;the Lab&quot; zeig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45840" y="3003798"/>
            <a:ext cx="3546640" cy="199568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Beobachtungsaufträge (1)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Pro Beobachtung gibt es einen neuen Beobachtungsauftrag</a:t>
            </a: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Alle Beobachtungsaufträge unterscheiden sich voneinander</a:t>
            </a: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Gemeinsamer Austausch im Anschluss an die Selbsterfahrung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920663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Beobachtungsaufträge (2)</a:t>
            </a:r>
            <a:endParaRPr/>
          </a:p>
        </p:txBody>
      </p:sp>
      <p:sp>
        <p:nvSpPr>
          <p:cNvPr id="817744938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305908" indent="-305908">
              <a:buClrTx/>
              <a:buFont typeface="Arial"/>
              <a:buAutoNum type="arabicParenR"/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Wie nutzen die Teilnehmenden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,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während der Selbsterfahrung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,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den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Anwendungsbereich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(i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m Raum laufen oder stehen und teleportieren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?</a:t>
            </a:r>
            <a:endParaRPr sz="2000"/>
          </a:p>
          <a:p>
            <a:pPr marL="250835" indent="-250835">
              <a:buClrTx/>
              <a:buFont typeface="Arial"/>
              <a:buAutoNum type="arabicParenR"/>
              <a:defRPr/>
            </a:pPr>
            <a:r>
              <a:rPr sz="2000"/>
              <a:t>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Auf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welchem Level finden die Bewegungen statt (liegend, sitzend, stehend, kniend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etc.)?</a:t>
            </a:r>
            <a:endParaRPr sz="2000"/>
          </a:p>
          <a:p>
            <a:pPr marL="250835" indent="-250835">
              <a:buClrTx/>
              <a:buFont typeface="Arial"/>
              <a:buAutoNum type="arabicParenR"/>
              <a:defRPr/>
            </a:pPr>
            <a:r>
              <a:rPr sz="2000"/>
              <a:t>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Mit Blick auf die Bewegungsrichtungen im Raum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in welche Richtungen bewegt sich </a:t>
            </a:r>
            <a:b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die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Person?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50835" indent="-250835">
              <a:buClrTx/>
              <a:buFont typeface="Arial"/>
              <a:buAutoNum type="arabicParenR"/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Lassen sich Interaktionen oder Kommunikation beobachten?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2000"/>
          </a:p>
          <a:p>
            <a:pPr marL="250835" indent="-250835">
              <a:buClrTx/>
              <a:buFont typeface="Arial"/>
              <a:buAutoNum type="arabicParenR"/>
              <a:defRPr/>
            </a:pPr>
            <a:r>
              <a:rPr sz="2000"/>
              <a:t>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Wie reagieren die Teilnehmenden auf die virtuelle Barriere?</a:t>
            </a:r>
            <a:endParaRPr sz="2000"/>
          </a:p>
          <a:p>
            <a:pPr marL="250835" indent="-250835">
              <a:buClrTx/>
              <a:buFont typeface="Arial"/>
              <a:buAutoNum type="arabicParenR"/>
              <a:defRPr/>
            </a:pP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582701140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BA1C977-5475-3D88-BDB7-3E9844653E6C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6. Abschluss und Austausch</a:t>
            </a:r>
            <a:br>
              <a:rPr lang="de-DE"/>
            </a:b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635646"/>
            <a:ext cx="8642350" cy="3240087"/>
          </a:xfrm>
        </p:spPr>
        <p:txBody>
          <a:bodyPr/>
          <a:lstStyle/>
          <a:p>
            <a:pPr marL="0" indent="0">
              <a:buNone/>
              <a:defRPr/>
            </a:pPr>
            <a:endParaRPr lang="de-DE"/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Austausch über die Erfahrung </a:t>
            </a: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Abschluss: Feedback</a:t>
            </a:r>
            <a:endParaRPr/>
          </a:p>
          <a:p>
            <a:pPr>
              <a:buClrTx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Austausch über die Erfahrungen</a:t>
            </a:r>
            <a:br>
              <a:rPr lang="de-DE"/>
            </a:b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491630"/>
            <a:ext cx="8642350" cy="3240087"/>
          </a:xfrm>
        </p:spPr>
        <p:txBody>
          <a:bodyPr/>
          <a:lstStyle/>
          <a:p>
            <a:pPr marL="0" indent="0">
              <a:buClrTx/>
              <a:buNone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Was nehmt ihr mit? Was bleibt offen?</a:t>
            </a: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Hat sich euer Bild von VR verändert?</a:t>
            </a:r>
            <a:endParaRPr/>
          </a:p>
          <a:p>
            <a:pPr>
              <a:buClrTx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>
                <a:solidFill>
                  <a:schemeClr val="tx1"/>
                </a:solidFill>
              </a:rPr>
              <a:t>Welche Vor- und Nachteile erkennt ihr?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Abschluss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de-DE"/>
          </a:p>
          <a:p>
            <a:pPr marL="0" indent="0" algn="ctr">
              <a:buNone/>
              <a:defRPr/>
            </a:pPr>
            <a:endParaRPr lang="de-DE" sz="3200"/>
          </a:p>
          <a:p>
            <a:pPr marL="0" indent="0" algn="ctr">
              <a:buNone/>
              <a:defRPr/>
            </a:pPr>
            <a:r>
              <a:rPr lang="de-DE" sz="3200">
                <a:solidFill>
                  <a:schemeClr val="tx1"/>
                </a:solidFill>
              </a:rPr>
              <a:t>Feedback?</a:t>
            </a:r>
            <a:endParaRPr sz="32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878846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Erwartungen</a:t>
            </a:r>
            <a:br>
              <a:rPr lang="de-DE"/>
            </a:br>
            <a:endParaRPr lang="de-DE"/>
          </a:p>
        </p:txBody>
      </p:sp>
      <p:sp>
        <p:nvSpPr>
          <p:cNvPr id="1604338510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19" y="1707652"/>
            <a:ext cx="8642349" cy="3240086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24159316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930A5DEB-A2B4-483D-7FEA-B6071FD7C86F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5375600" name="Titel 1"/>
          <p:cNvSpPr>
            <a:spLocks noGrp="1"/>
          </p:cNvSpPr>
          <p:nvPr>
            <p:ph type="title"/>
          </p:nvPr>
        </p:nvSpPr>
        <p:spPr bwMode="auto">
          <a:xfrm>
            <a:off x="251520" y="843558"/>
            <a:ext cx="8640960" cy="504056"/>
          </a:xfrm>
        </p:spPr>
        <p:txBody>
          <a:bodyPr/>
          <a:lstStyle/>
          <a:p>
            <a:pPr>
              <a:defRPr/>
            </a:pPr>
            <a:r>
              <a:rPr lang="de-DE" sz="2800">
                <a:solidFill>
                  <a:schemeClr val="tx1"/>
                </a:solidFill>
              </a:rPr>
              <a:t>Literatur:</a:t>
            </a:r>
            <a:endParaRPr sz="2800">
              <a:solidFill>
                <a:schemeClr val="tx1"/>
              </a:solidFill>
            </a:endParaRPr>
          </a:p>
        </p:txBody>
      </p:sp>
      <p:sp>
        <p:nvSpPr>
          <p:cNvPr id="794255280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419622"/>
            <a:ext cx="8642350" cy="3240087"/>
          </a:xfrm>
        </p:spPr>
        <p:txBody>
          <a:bodyPr/>
          <a:lstStyle/>
          <a:p>
            <a:pPr>
              <a:defRPr/>
            </a:pPr>
            <a:r>
              <a:rPr lang="de-DE" sz="1600">
                <a:solidFill>
                  <a:schemeClr val="tx1"/>
                </a:solidFill>
              </a:rPr>
              <a:t>Bezmalinovic</a:t>
            </a:r>
            <a:r>
              <a:rPr lang="de-DE" sz="1600">
                <a:solidFill>
                  <a:schemeClr val="tx1"/>
                </a:solidFill>
              </a:rPr>
              <a:t>, T. (2021a). Virtual Reality-Büro: Entwickler arbeitet seit zwei Jahren nur mit VR-Brille (01.11.2022) Verfügbar unter: https://mixed.de/virtual-reality-buero-entwickler-arbeitet-seit-zwei-jahren-nur-mit-vr-brille/</a:t>
            </a:r>
            <a:endParaRPr sz="4800"/>
          </a:p>
          <a:p>
            <a:pPr>
              <a:defRPr/>
            </a:pPr>
            <a:r>
              <a:rPr lang="de-DE" sz="1600">
                <a:solidFill>
                  <a:schemeClr val="tx1"/>
                </a:solidFill>
              </a:rPr>
              <a:t>Bezmalinovic</a:t>
            </a:r>
            <a:r>
              <a:rPr lang="de-DE" sz="1600">
                <a:solidFill>
                  <a:schemeClr val="tx1"/>
                </a:solidFill>
              </a:rPr>
              <a:t>, T. (2021b). Motion </a:t>
            </a:r>
            <a:r>
              <a:rPr lang="de-DE" sz="1600">
                <a:solidFill>
                  <a:schemeClr val="tx1"/>
                </a:solidFill>
              </a:rPr>
              <a:t>Sickness</a:t>
            </a:r>
            <a:r>
              <a:rPr lang="de-DE" sz="1600">
                <a:solidFill>
                  <a:schemeClr val="tx1"/>
                </a:solidFill>
              </a:rPr>
              <a:t>: Was ist das und wie kann ich es verhindern? (01.11.2022) Verfügbar unter: https://mixed.de/motion-sickness-guide/</a:t>
            </a:r>
            <a:endParaRPr lang="de-DE" sz="16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600">
                <a:solidFill>
                  <a:schemeClr val="tx1"/>
                </a:solidFill>
              </a:rPr>
              <a:t>Bezmalinovic</a:t>
            </a:r>
            <a:r>
              <a:rPr lang="de-DE" sz="1600">
                <a:solidFill>
                  <a:schemeClr val="tx1"/>
                </a:solidFill>
              </a:rPr>
              <a:t>, T. (2022). Chirurgie lernen in VR: Startup erhält 20-Millionen-Invest. (01.11.22) Verfügbar unter: https://mixed.de/chirurgie-lernen-in-vr-startup-erhaelt-20-millionen-invest/ </a:t>
            </a:r>
            <a:endParaRPr sz="4800"/>
          </a:p>
          <a:p>
            <a:pPr>
              <a:defRPr/>
            </a:pPr>
            <a:r>
              <a:rPr lang="de-DE" sz="1600">
                <a:solidFill>
                  <a:schemeClr val="tx1"/>
                </a:solidFill>
              </a:rPr>
              <a:t>Erl, J. (2022). VR-Training für medizinisches Fachpersonal im „</a:t>
            </a:r>
            <a:r>
              <a:rPr lang="de-DE" sz="1600">
                <a:solidFill>
                  <a:schemeClr val="tx1"/>
                </a:solidFill>
              </a:rPr>
              <a:t>Mediverse</a:t>
            </a:r>
            <a:r>
              <a:rPr lang="de-DE" sz="1600">
                <a:solidFill>
                  <a:schemeClr val="tx1"/>
                </a:solidFill>
              </a:rPr>
              <a:t>“ (01.11.22) Verfügbar unter: https://mixed.de/vr-training-fuer-medizinisches-fachpersonal-im-mediverse/</a:t>
            </a:r>
            <a:endParaRPr sz="4800"/>
          </a:p>
          <a:p>
            <a:pPr>
              <a:defRPr/>
            </a:pPr>
            <a:r>
              <a:rPr lang="de-DE" sz="1600">
                <a:solidFill>
                  <a:schemeClr val="tx1"/>
                </a:solidFill>
              </a:rPr>
              <a:t>Erl, J. (2022). Hospiz erfüllt Patienten Träume in Virtual Reality. (01.11.22) Verfügbar unter: https://mixed.de/hospiz-erfuellt-patienten-traeume-in-der-virtual-reality/</a:t>
            </a:r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4010664" name="Textplatzhalter 3"/>
          <p:cNvSpPr>
            <a:spLocks noGrp="1"/>
          </p:cNvSpPr>
          <p:nvPr>
            <p:ph type="body" sz="quarter" idx="10"/>
          </p:nvPr>
        </p:nvSpPr>
        <p:spPr bwMode="auto">
          <a:xfrm flipH="0" flipV="0">
            <a:off x="250824" y="966304"/>
            <a:ext cx="8642349" cy="3461716"/>
          </a:xfrm>
          <a:prstGeom prst="rect">
            <a:avLst/>
          </a:prstGeom>
        </p:spPr>
        <p:txBody>
          <a:bodyPr/>
          <a:lstStyle>
            <a:lvl1pPr>
              <a:buClrTx/>
              <a:defRPr sz="2400">
                <a:solidFill>
                  <a:srgbClr val="56565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Krug, K. (2018). Was ist 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Steam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und wie funktioniert es? Verständlich erklärt. (01.11.2022). Verfügbar unter: https://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praxistipps.chip.de/was-ist-steam-und-wie-funktioniert-es-verstaendlich-erklaert_44638</a:t>
            </a:r>
            <a:endParaRPr sz="1600"/>
          </a:p>
          <a:p>
            <a:pPr>
              <a:defRPr/>
            </a:pP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ensch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&amp; 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kommunikation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o.A.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): Präsentation und Vorträge mit Virtual Reality trainieren. (01.11.2022). 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Verfügbar unter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https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://www.mensch-und-kommunikation.de/de/trainings/virtual-reality-praesentationstraining</a:t>
            </a:r>
            <a:endParaRPr sz="1600"/>
          </a:p>
          <a:p>
            <a:pPr>
              <a:defRPr/>
            </a:pP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MM New Media GmbH. Definition: Immersion. (01.11.2022) Verfügbar unter: https://unternehmer.de/lexikon/it-lexikon/immersion</a:t>
            </a:r>
            <a:endParaRPr sz="1600"/>
          </a:p>
          <a:p>
            <a:pPr>
              <a:defRPr/>
            </a:pP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Schmitt, S. (2022). Virtual Reality gegen Phobien: Mit der VR-App gegen die Angst.  (01.11.2022) Verfügbar unter: https://mixed.de/virtual-reality-gegen-phobien-mit-der-vr-app-gegen-die-angst/ </a:t>
            </a:r>
            <a:endParaRPr sz="16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Schwan, S. &amp; 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Buder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J. (2016). Virtuelle Realität und E-Learning. (01.11.2020) Verfügbar unter: https://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www.e-teaching.org/didaktik/gestaltung/vr/vr.pdf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</a:t>
            </a:r>
            <a:endParaRPr sz="1600"/>
          </a:p>
          <a:p>
            <a:pPr>
              <a:defRPr/>
            </a:pP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Wöbbeking</a:t>
            </a:r>
            <a:r>
              <a:rPr lang="de-DE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J. (2016). Test: The Lab. (01.11.2022). Verfügbar unter. https://www.4players.de/4players.php/dispbericht/Allgemein/Test/37548/81796/0/The_Lab.html</a:t>
            </a:r>
            <a:endParaRPr sz="1600"/>
          </a:p>
        </p:txBody>
      </p:sp>
      <p:sp>
        <p:nvSpPr>
          <p:cNvPr id="134948648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316415" y="4876005"/>
            <a:ext cx="550359" cy="209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4942F4E-3200-2148-3ACA-3C8C42D2DD1C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800">
                <a:solidFill>
                  <a:schemeClr val="tx1"/>
                </a:solidFill>
              </a:rPr>
              <a:t>Abbildungsverzeichnis:</a:t>
            </a:r>
            <a:endParaRPr lang="de-DE" sz="2800"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Bedienungsanleitung der HTV Vive Pro Eye. Verfügbar unter: https://www.bedienungsanleitu.ng/htc/vive-pro-eye/anleitung?p=22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Was erwartet euch?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779662"/>
            <a:ext cx="8642350" cy="3240087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>
                <a:solidFill>
                  <a:schemeClr val="tx1"/>
                </a:solidFill>
              </a:rPr>
              <a:t>Begrüßung und thematischer Einstieg</a:t>
            </a:r>
            <a:endParaRPr/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>
                <a:solidFill>
                  <a:schemeClr val="tx1"/>
                </a:solidFill>
              </a:rPr>
              <a:t>Virtual Reality – eine erste Einführung</a:t>
            </a:r>
            <a:endParaRPr/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>
                <a:solidFill>
                  <a:schemeClr val="tx1"/>
                </a:solidFill>
              </a:rPr>
              <a:t>Anwendungsbeispiele und Potenziale der Virtual Reality</a:t>
            </a:r>
            <a:endParaRPr/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>
                <a:solidFill>
                  <a:schemeClr val="tx1"/>
                </a:solidFill>
              </a:rPr>
              <a:t>Die Technik: HTC Vive Pro Eye und </a:t>
            </a:r>
            <a:r>
              <a:rPr lang="de-DE">
                <a:solidFill>
                  <a:schemeClr val="tx1"/>
                </a:solidFill>
              </a:rPr>
              <a:t>Steam</a:t>
            </a:r>
            <a:endParaRPr/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 sz="2400">
                <a:solidFill>
                  <a:schemeClr val="tx1"/>
                </a:solidFill>
              </a:rPr>
              <a:t>The Lab – Anwendung zur Selbsterfahrung</a:t>
            </a:r>
            <a:endParaRPr/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>
                <a:solidFill>
                  <a:schemeClr val="tx1"/>
                </a:solidFill>
              </a:rPr>
              <a:t>Abschluss und Ausblick</a:t>
            </a:r>
            <a:endParaRPr lang="de-DE" sz="24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>
                <a:solidFill>
                  <a:schemeClr val="tx1"/>
                </a:solidFill>
              </a:rPr>
              <a:t/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2. Virtual Reality – eine erste Einführung</a:t>
            </a:r>
            <a:br>
              <a:rPr lang="de-DE"/>
            </a:b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1888555"/>
            <a:ext cx="8642350" cy="3240087"/>
          </a:xfrm>
        </p:spPr>
        <p:txBody>
          <a:bodyPr/>
          <a:lstStyle/>
          <a:p>
            <a:pPr>
              <a:buClrTx/>
              <a:defRPr/>
            </a:pPr>
            <a:r>
              <a:rPr lang="de-DE" sz="2400">
                <a:solidFill>
                  <a:schemeClr val="tx1"/>
                </a:solidFill>
              </a:rPr>
              <a:t>Virtual Reality -  Was ist das eigentlich?</a:t>
            </a:r>
            <a:endParaRPr/>
          </a:p>
          <a:p>
            <a:pPr marL="0" indent="0">
              <a:buClrTx/>
              <a:buNone/>
              <a:defRPr/>
            </a:pPr>
            <a:endParaRPr lang="de-DE" sz="2400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400">
                <a:solidFill>
                  <a:schemeClr val="tx1"/>
                </a:solidFill>
              </a:rPr>
              <a:t>Der Immersionseffekt</a:t>
            </a:r>
            <a:endParaRPr/>
          </a:p>
          <a:p>
            <a:pPr>
              <a:buClrTx/>
              <a:defRPr/>
            </a:pPr>
            <a:endParaRPr lang="de-DE" sz="2400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400">
                <a:solidFill>
                  <a:schemeClr val="tx1"/>
                </a:solidFill>
              </a:rPr>
              <a:t>Motion </a:t>
            </a:r>
            <a:r>
              <a:rPr lang="de-DE" sz="2400">
                <a:solidFill>
                  <a:schemeClr val="tx1"/>
                </a:solidFill>
              </a:rPr>
              <a:t>Sickness</a:t>
            </a:r>
            <a:r>
              <a:rPr lang="de-DE" sz="2400">
                <a:solidFill>
                  <a:schemeClr val="tx1"/>
                </a:solidFill>
              </a:rPr>
              <a:t> – die „VR-Übelkeit“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8473329" name="Titel 1"/>
          <p:cNvSpPr>
            <a:spLocks noGrp="1"/>
          </p:cNvSpPr>
          <p:nvPr>
            <p:ph type="title"/>
          </p:nvPr>
        </p:nvSpPr>
        <p:spPr bwMode="auto">
          <a:xfrm>
            <a:off x="251520" y="915566"/>
            <a:ext cx="8640960" cy="5040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3000">
                <a:solidFill>
                  <a:schemeClr val="tx1"/>
                </a:solidFill>
              </a:rPr>
              <a:t>Virtual Reality -  Was ist das eigentlich?</a:t>
            </a:r>
            <a:endParaRPr/>
          </a:p>
        </p:txBody>
      </p:sp>
      <p:sp>
        <p:nvSpPr>
          <p:cNvPr id="1606249711" name="Textplatzhalter 2"/>
          <p:cNvSpPr>
            <a:spLocks noGrp="1"/>
          </p:cNvSpPr>
          <p:nvPr>
            <p:ph sz="half" idx="12"/>
          </p:nvPr>
        </p:nvSpPr>
        <p:spPr bwMode="auto">
          <a:xfrm>
            <a:off x="251520" y="1779662"/>
            <a:ext cx="8496944" cy="25922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Durch Computertechnologie simulierte Wirklichkeit</a:t>
            </a:r>
            <a:endParaRPr sz="2000"/>
          </a:p>
          <a:p>
            <a:pPr>
              <a:lnSpc>
                <a:spcPct val="90000"/>
              </a:lnSpc>
              <a:spcAft>
                <a:spcPts val="600"/>
              </a:spcAft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Virtuelle 360-Grad-Umgebung</a:t>
            </a:r>
            <a:endParaRPr sz="2000"/>
          </a:p>
          <a:p>
            <a:pPr>
              <a:lnSpc>
                <a:spcPct val="90000"/>
              </a:lnSpc>
              <a:spcAft>
                <a:spcPts val="600"/>
              </a:spcAft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Interaktiv</a:t>
            </a:r>
            <a:endParaRPr sz="2000"/>
          </a:p>
          <a:p>
            <a:pPr>
              <a:lnSpc>
                <a:spcPct val="90000"/>
              </a:lnSpc>
              <a:spcAft>
                <a:spcPts val="600"/>
              </a:spcAft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Nutzende können in Programmablauf eingreifen</a:t>
            </a:r>
            <a:endParaRPr sz="2000"/>
          </a:p>
          <a:p>
            <a:pPr>
              <a:lnSpc>
                <a:spcPct val="90000"/>
              </a:lnSpc>
              <a:spcAft>
                <a:spcPts val="600"/>
              </a:spcAft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VR-Brillen übertragen simulierte Wirklichkeit direkt vor unseren Augen</a:t>
            </a:r>
            <a:endParaRPr sz="200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sz="200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de-DE" sz="2000">
                <a:solidFill>
                  <a:schemeClr val="tx1"/>
                </a:solidFill>
              </a:rPr>
              <a:t>(Schwan &amp; Bruder, 2016)</a:t>
            </a:r>
            <a:endParaRPr sz="20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24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249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249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249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249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249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Der Immersionseffekt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4" y="1635646"/>
            <a:ext cx="8640961" cy="3096071"/>
          </a:xfrm>
        </p:spPr>
        <p:txBody>
          <a:bodyPr/>
          <a:lstStyle/>
          <a:p>
            <a:pPr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„Der Effekt, dass ein Nutzer eine virtuelle Umgebung als real empfindet.“</a:t>
            </a:r>
            <a:endParaRPr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Gefühl des Eintauchens in eine virtuelle Welt</a:t>
            </a:r>
            <a:endParaRPr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Ausschlaggebendes Merkmal der Virtual Reality</a:t>
            </a:r>
            <a:endParaRPr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000">
                <a:solidFill>
                  <a:schemeClr val="tx1"/>
                </a:solidFill>
              </a:rPr>
              <a:t>Immersionseffekt höher, umso besser die Technik (z.B. Auflösung, haptisches Feedback) und umso kreativer die generierte Umgebung</a:t>
            </a:r>
            <a:endParaRPr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sz="18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de-DE" sz="1800">
                <a:solidFill>
                  <a:schemeClr val="tx1"/>
                </a:solidFill>
              </a:rPr>
              <a:t>(Quelle: </a:t>
            </a:r>
            <a:r>
              <a:rPr lang="de-DE" sz="1800">
                <a:solidFill>
                  <a:schemeClr val="tx1"/>
                </a:solidFill>
                <a:ea typeface="Calibri"/>
              </a:rPr>
              <a:t>https://unternehmer.de/lexikon/it-lexikon/immersion)</a:t>
            </a:r>
            <a:endParaRPr sz="1800">
              <a:solidFill>
                <a:schemeClr val="tx1"/>
              </a:solidFill>
              <a:ea typeface="Calibri"/>
            </a:endParaRPr>
          </a:p>
          <a:p>
            <a:pPr marL="0" indent="0">
              <a:buNone/>
              <a:defRPr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Motion Sickness – die „VR-Übelkeit“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250825" y="1491631"/>
            <a:ext cx="8642350" cy="2016224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de-DE" sz="2000">
                <a:solidFill>
                  <a:schemeClr val="tx1"/>
                </a:solidFill>
              </a:rPr>
              <a:t>Grund: Die Augen nehmen durch die simulierte Bewegung in der VR etwas anderes wahr als das Innenohr</a:t>
            </a:r>
            <a:endParaRPr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de-DE" sz="2000">
                <a:solidFill>
                  <a:schemeClr val="tx1"/>
                </a:solidFill>
              </a:rPr>
              <a:t>Abhängig von den dargestellten Inhalten und dem persönlichen Empfinden </a:t>
            </a:r>
            <a:endParaRPr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de-DE" sz="2000" b="1">
                <a:solidFill>
                  <a:schemeClr val="tx1"/>
                </a:solidFill>
              </a:rPr>
              <a:t>Symptome: </a:t>
            </a:r>
            <a:r>
              <a:rPr lang="de-DE" sz="2000">
                <a:solidFill>
                  <a:schemeClr val="tx1"/>
                </a:solidFill>
              </a:rPr>
              <a:t>Schwindelgefühle, Kopfschmerzen, Übelkeit bis hin zum Erbrechen</a:t>
            </a:r>
            <a:endParaRPr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338038" y="3653937"/>
            <a:ext cx="509805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r>
              <a:rPr lang="de-DE" sz="2000">
                <a:latin typeface="Arial"/>
                <a:cs typeface="Arial"/>
              </a:rPr>
              <a:t>Natürliche körperliche Reaktion, die von selbst wieder abklingt</a:t>
            </a:r>
            <a:endParaRPr/>
          </a:p>
          <a:p>
            <a:pPr>
              <a:defRPr/>
            </a:pPr>
            <a:endParaRPr lang="de-DE" sz="18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de-DE" sz="1600"/>
              <a:t> (</a:t>
            </a:r>
            <a:r>
              <a:rPr lang="de-DE" sz="1600"/>
              <a:t>Bezmalonovic</a:t>
            </a:r>
            <a:r>
              <a:rPr lang="de-DE" sz="1600"/>
              <a:t>, 2021b)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100">
                <a:solidFill>
                  <a:schemeClr val="tx1"/>
                </a:solidFill>
              </a:rPr>
              <a:t>3. Anwendungsbeispiele und Potenziale der VR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23528" y="1563638"/>
            <a:ext cx="8642350" cy="3240087"/>
          </a:xfrm>
        </p:spPr>
        <p:txBody>
          <a:bodyPr/>
          <a:lstStyle/>
          <a:p>
            <a:pPr>
              <a:buClrTx/>
              <a:defRPr/>
            </a:pPr>
            <a:r>
              <a:rPr lang="de-DE" sz="2200">
                <a:solidFill>
                  <a:schemeClr val="tx1"/>
                </a:solidFill>
              </a:rPr>
              <a:t>Eigene Ideen</a:t>
            </a:r>
            <a:endParaRPr/>
          </a:p>
          <a:p>
            <a:pPr>
              <a:defRPr/>
            </a:pPr>
            <a:endParaRPr lang="de-DE" sz="2200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200">
                <a:solidFill>
                  <a:schemeClr val="tx1"/>
                </a:solidFill>
              </a:rPr>
              <a:t>Anwendungsbeispiel 1: </a:t>
            </a:r>
            <a:r>
              <a:rPr lang="de-DE" sz="2200">
                <a:solidFill>
                  <a:schemeClr val="tx1"/>
                </a:solidFill>
              </a:rPr>
              <a:t>HapticVR</a:t>
            </a:r>
            <a:endParaRPr lang="de-DE" sz="2200">
              <a:solidFill>
                <a:schemeClr val="tx1"/>
              </a:solidFill>
            </a:endParaRPr>
          </a:p>
          <a:p>
            <a:pPr>
              <a:buClrTx/>
              <a:defRPr/>
            </a:pPr>
            <a:endParaRPr lang="de-DE" sz="2200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200">
                <a:solidFill>
                  <a:schemeClr val="tx1"/>
                </a:solidFill>
              </a:rPr>
              <a:t>Anwendungsbeispiel 2: Präsentationstraining</a:t>
            </a:r>
            <a:endParaRPr/>
          </a:p>
          <a:p>
            <a:pPr>
              <a:buClrTx/>
              <a:defRPr/>
            </a:pPr>
            <a:endParaRPr lang="de-DE" sz="2200">
              <a:solidFill>
                <a:schemeClr val="tx1"/>
              </a:solidFill>
            </a:endParaRPr>
          </a:p>
          <a:p>
            <a:pPr>
              <a:buClrTx/>
              <a:defRPr/>
            </a:pPr>
            <a:r>
              <a:rPr lang="de-DE" sz="2200">
                <a:solidFill>
                  <a:schemeClr val="tx1"/>
                </a:solidFill>
              </a:rPr>
              <a:t>Anwendungsbereiche und Potenziale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63CECEBB-547B-4598-95D8-3FB4D608B5D5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asterfoli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onlyoffice/7.5.1.23</Application>
  <DocSecurity>0</DocSecurity>
  <PresentationFormat>Bildschirmpräsentation (16:9)</PresentationFormat>
  <Paragraphs>0</Paragraphs>
  <Slides>33</Slides>
  <Notes>33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Schäfer, Sabine</dc:creator>
  <cp:keywords/>
  <dc:description/>
  <dc:identifier/>
  <dc:language/>
  <cp:lastModifiedBy>Kitza, Jana Milena (jana.kitza@tu-dortmund.de)</cp:lastModifiedBy>
  <cp:revision>171</cp:revision>
  <dcterms:created xsi:type="dcterms:W3CDTF">2017-06-13T08:51:48Z</dcterms:created>
  <dcterms:modified xsi:type="dcterms:W3CDTF">2023-12-19T09:53:53Z</dcterms:modified>
  <cp:category/>
  <cp:contentStatus/>
  <cp:version/>
</cp:coreProperties>
</file>